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325" r:id="rId5"/>
    <p:sldId id="326" r:id="rId6"/>
    <p:sldId id="327" r:id="rId7"/>
    <p:sldId id="344" r:id="rId8"/>
    <p:sldId id="345" r:id="rId9"/>
    <p:sldId id="328" r:id="rId10"/>
    <p:sldId id="329" r:id="rId11"/>
    <p:sldId id="348" r:id="rId12"/>
    <p:sldId id="349" r:id="rId13"/>
    <p:sldId id="350" r:id="rId14"/>
    <p:sldId id="346" r:id="rId15"/>
    <p:sldId id="347" r:id="rId16"/>
    <p:sldId id="352" r:id="rId17"/>
    <p:sldId id="351" r:id="rId18"/>
    <p:sldId id="330" r:id="rId19"/>
    <p:sldId id="331" r:id="rId20"/>
    <p:sldId id="342" r:id="rId21"/>
    <p:sldId id="340" r:id="rId22"/>
    <p:sldId id="332" r:id="rId23"/>
    <p:sldId id="353" r:id="rId24"/>
    <p:sldId id="343" r:id="rId25"/>
    <p:sldId id="354" r:id="rId26"/>
    <p:sldId id="355" r:id="rId27"/>
    <p:sldId id="357" r:id="rId28"/>
    <p:sldId id="356" r:id="rId29"/>
    <p:sldId id="358" r:id="rId30"/>
    <p:sldId id="359" r:id="rId31"/>
    <p:sldId id="33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205" autoAdjust="0"/>
  </p:normalViewPr>
  <p:slideViewPr>
    <p:cSldViewPr snapToGrid="0">
      <p:cViewPr varScale="1">
        <p:scale>
          <a:sx n="56" d="100"/>
          <a:sy n="56" d="100"/>
        </p:scale>
        <p:origin x="108" y="1116"/>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11/15/2023</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11/15/2023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anchor="ctr"/>
          <a:lstStyle>
            <a:lvl1pPr algn="ctr">
              <a:defRPr sz="6000" spc="300" baseline="0"/>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a:lstStyle>
            <a:lvl1pPr algn="ctr">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anchor="b">
            <a:noAutofit/>
          </a:bodyPr>
          <a:lstStyle>
            <a:lvl1pPr marL="0" indent="0" algn="l">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a:lstStyle>
            <a:lvl1pPr algn="l">
              <a:lnSpc>
                <a:spcPts val="5760"/>
              </a:lnSpc>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lvl1pPr>
              <a:defRPr>
                <a:solidFill>
                  <a:schemeClr val="accent1"/>
                </a:solidFill>
              </a:defRPr>
            </a:lvl1p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anchor="t">
            <a:noAutofit/>
          </a:bodyPr>
          <a:lstStyle>
            <a:lvl1pPr marL="0" indent="0" algn="l">
              <a:lnSpc>
                <a:spcPct val="100000"/>
              </a:lnSpc>
              <a:spcBef>
                <a:spcPts val="0"/>
              </a:spcBef>
              <a:buNone/>
              <a:defRPr sz="2000" b="0" cap="all" spc="200" baseline="0">
                <a:solidFill>
                  <a:schemeClr val="tx1"/>
                </a:solidFill>
                <a:latin typeface="+mj-lt"/>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anchor="t">
            <a:noAutofit/>
          </a:bodyPr>
          <a:lstStyle>
            <a:lvl1pPr marL="0" indent="0" algn="l">
              <a:lnSpc>
                <a:spcPts val="1580"/>
              </a:lnSpc>
              <a:spcBef>
                <a:spcPts val="0"/>
              </a:spcBef>
              <a:buNone/>
              <a:defRPr sz="1400" b="0">
                <a:solidFill>
                  <a:schemeClr val="tx1"/>
                </a:solidFill>
                <a:latin typeface="+mn-lt"/>
              </a:defRPr>
            </a:lvl1pPr>
          </a:lstStyle>
          <a:p>
            <a:pPr lvl="0"/>
            <a:r>
              <a:rPr lang="en-US"/>
              <a:t>Click to edit Master text styles</a:t>
            </a:r>
          </a:p>
        </p:txBody>
      </p:sp>
      <p:sp>
        <p:nvSpPr>
          <p:cNvPr id="8" name="Text Placeholder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2" name="Text Placeholder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3" name="Text Placeholder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4" name="Text Placeholder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
        <p:nvSpPr>
          <p:cNvPr id="27" name="Text Placeholder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anchor="ctr"/>
          <a:lstStyle>
            <a:lvl1pPr marL="0" indent="0" algn="ctr">
              <a:buNone/>
              <a:defRPr>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anchor="t"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anchor="t" anchorCtr="0">
            <a:noAutofit/>
          </a:bodyPr>
          <a:lstStyle>
            <a:lvl1pPr marL="0" indent="0">
              <a:lnSpc>
                <a:spcPts val="240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a:lstStyle>
            <a:lvl1pPr marL="0" indent="0">
              <a:buNone/>
              <a:defRPr sz="1400"/>
            </a:lvl1pPr>
            <a:lvl2pPr marL="228600">
              <a:defRPr sz="1400"/>
            </a:lvl2pPr>
            <a:lvl3pPr marL="457200">
              <a:defRPr sz="1400"/>
            </a:lvl3pPr>
            <a:lvl4pPr marL="685800">
              <a:defRPr sz="1400"/>
            </a:lvl4pPr>
            <a:lvl5pPr marL="11430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17" name="Rectangle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zon x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anchor="b" anchorCtr="0"/>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2" name="Footer Placeholder 11">
            <a:extLst>
              <a:ext uri="{FF2B5EF4-FFF2-40B4-BE49-F238E27FC236}">
                <a16:creationId xmlns:a16="http://schemas.microsoft.com/office/drawing/2014/main" id="{971F094C-919A-3E78-DE58-27C2B997C940}"/>
              </a:ext>
            </a:extLst>
          </p:cNvPr>
          <p:cNvSpPr>
            <a:spLocks noGrp="1"/>
          </p:cNvSpPr>
          <p:nvPr>
            <p:ph type="ftr" sz="quarter" idx="12"/>
          </p:nvPr>
        </p:nvSpPr>
        <p:spPr/>
        <p:txBody>
          <a:bodyPr/>
          <a:lstStyle/>
          <a:p>
            <a:r>
              <a:rPr lang="en-US" dirty="0"/>
              <a:t>presentation title</a:t>
            </a:r>
          </a:p>
        </p:txBody>
      </p:sp>
      <p:sp>
        <p:nvSpPr>
          <p:cNvPr id="5" name="Picture Placeholder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sp>
        <p:nvSpPr>
          <p:cNvPr id="7" name="Text Placeholder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anchor="b" anchorCtr="0">
            <a:noAutofit/>
          </a:bodyPr>
          <a:lstStyle>
            <a:lvl1pPr marL="0" indent="0">
              <a:lnSpc>
                <a:spcPts val="1720"/>
              </a:lnSpc>
              <a:buNone/>
              <a:defRPr sz="2000" b="0" i="0" cap="all" spc="200" baseline="0">
                <a:latin typeface="+mj-lt"/>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anchor="ctr"/>
          <a:lstStyle>
            <a:lvl1pPr marL="0" indent="0" algn="ctr">
              <a:buNone/>
              <a:defRPr sz="900"/>
            </a:lvl1pPr>
          </a:lstStyle>
          <a:p>
            <a:r>
              <a:rPr lang="en-US"/>
              <a:t>Click icon to add picture</a:t>
            </a:r>
            <a:endParaRPr lang="en-US" dirty="0"/>
          </a:p>
        </p:txBody>
      </p:sp>
      <p:sp>
        <p:nvSpPr>
          <p:cNvPr id="13" name="Picture Placeholder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anchor="ctr"/>
          <a:lstStyle>
            <a:lvl1pPr marL="0" indent="0" algn="ctr">
              <a:buNone/>
              <a:defRPr sz="9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anchor="ctr"/>
          <a:lstStyle>
            <a:lvl1pPr marL="0" indent="0" algn="ctr">
              <a:buNone/>
              <a:defRPr sz="9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B2EB2EEB-FE70-98B2-9437-0E1E91F929E8}"/>
              </a:ext>
            </a:extLst>
          </p:cNvPr>
          <p:cNvSpPr>
            <a:spLocks noGrp="1"/>
          </p:cNvSpPr>
          <p:nvPr>
            <p:ph type="ftr" sz="quarter" idx="11"/>
          </p:nvPr>
        </p:nvSpPr>
        <p:spPr/>
        <p:txBody>
          <a:bodyPr/>
          <a:lstStyle/>
          <a:p>
            <a:r>
              <a:rPr lang="en-US" dirty="0"/>
              <a:t>presentation title</a:t>
            </a:r>
          </a:p>
        </p:txBody>
      </p:sp>
      <p:cxnSp>
        <p:nvCxnSpPr>
          <p:cNvPr id="5" name="Straight Connector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anchor="ctr"/>
          <a:lstStyle>
            <a:lvl1pPr marL="0" indent="0" algn="ctr">
              <a:lnSpc>
                <a:spcPts val="2460"/>
              </a:lnSpc>
              <a:buNone/>
              <a:defRPr sz="2000"/>
            </a:lvl1pPr>
          </a:lstStyle>
          <a:p>
            <a:pPr lvl="0"/>
            <a:r>
              <a:rPr lang="en-US"/>
              <a:t>Click to edit Master text styles</a:t>
            </a:r>
          </a:p>
        </p:txBody>
      </p:sp>
      <p:sp>
        <p:nvSpPr>
          <p:cNvPr id="11" name="Picture Placeholder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a:noAutofit/>
          </a:bodyPr>
          <a:lstStyle/>
          <a:p>
            <a:r>
              <a:rPr lang="en-US"/>
              <a:t>Click icon to add picture</a:t>
            </a:r>
            <a:endParaRPr lang="en-US" dirty="0"/>
          </a:p>
        </p:txBody>
      </p:sp>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anchor="b">
            <a:noAutofit/>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anchor="ctr"/>
          <a:lstStyle>
            <a:lvl1pPr marL="0" indent="0" algn="ctr">
              <a:buNone/>
              <a:defRPr sz="1050"/>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anchor="ctr"/>
          <a:lstStyle>
            <a:lvl1pPr marL="0" indent="0" algn="ctr">
              <a:buNone/>
              <a:defRPr sz="2000" cap="all" baseline="0"/>
            </a:lvl1pPr>
          </a:lstStyle>
          <a:p>
            <a:pPr lvl="0"/>
            <a:r>
              <a:rPr lang="en-US"/>
              <a:t>Click to edit Master text styles</a:t>
            </a:r>
          </a:p>
        </p:txBody>
      </p:sp>
      <p:sp>
        <p:nvSpPr>
          <p:cNvPr id="20" name="Rectangle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8" name="Footer Placeholder 7">
            <a:extLst>
              <a:ext uri="{FF2B5EF4-FFF2-40B4-BE49-F238E27FC236}">
                <a16:creationId xmlns:a16="http://schemas.microsoft.com/office/drawing/2014/main" id="{A4DB0707-D3A6-4BF0-3225-EC3851AD7387}"/>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7" name="Footer Placeholder 6">
            <a:extLst>
              <a:ext uri="{FF2B5EF4-FFF2-40B4-BE49-F238E27FC236}">
                <a16:creationId xmlns:a16="http://schemas.microsoft.com/office/drawing/2014/main" id="{FFD67329-9F30-BEB7-31E2-FECA7FD59B06}"/>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60C67779-9FAD-3FE4-5C67-7E5313C03B45}"/>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A4125545-56D8-5212-AA45-63F7C1DBF101}"/>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anchor="ctr"/>
          <a:lstStyle>
            <a:lvl1pPr marL="0" indent="0" algn="ctr">
              <a:buNone/>
              <a:defRPr/>
            </a:lvl1pPr>
          </a:lstStyle>
          <a:p>
            <a:r>
              <a:rPr lang="en-US"/>
              <a:t>Click icon to add picture</a:t>
            </a:r>
            <a:endParaRPr lang="en-US" dirty="0"/>
          </a:p>
        </p:txBody>
      </p:sp>
      <p:cxnSp>
        <p:nvCxnSpPr>
          <p:cNvPr id="8" name="Straight Connector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a:lstStyle>
            <a:lvl1pPr>
              <a:defRPr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lvl1pPr>
              <a:defRPr>
                <a:solidFill>
                  <a:schemeClr val="bg1"/>
                </a:solidFill>
              </a:defRPr>
            </a:lvl1pPr>
          </a:lstStyle>
          <a:p>
            <a:fld id="{75DF2D63-3FF5-D547-96B9-BE9CCD1ABA58}" type="slidenum">
              <a:rPr lang="en-US" smtClean="0"/>
              <a:pPr/>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lvl1pPr>
              <a:defRPr>
                <a:solidFill>
                  <a:schemeClr val="bg1"/>
                </a:solidFill>
              </a:defRPr>
            </a:lvl1pPr>
          </a:lstStyle>
          <a:p>
            <a:r>
              <a:rPr lang="en-US" dirty="0"/>
              <a:t>presentation title</a:t>
            </a:r>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anchor="ctr"/>
          <a:lstStyle>
            <a:lvl1pPr marL="0" indent="0" algn="ctr">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iton Header">
    <p:bg>
      <p:bgPr>
        <a:solidFill>
          <a:schemeClr val="accent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anchor="ctr"/>
          <a:lstStyle>
            <a:lvl1pPr algn="ctr">
              <a:defRPr sz="4800"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a:lstStyle>
            <a:lvl1pP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a:lstStyle>
            <a:lvl1pPr algn="ctr">
              <a:defRPr spc="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a:lstStyle>
            <a:lvl1pP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sp>
        <p:nvSpPr>
          <p:cNvPr id="10" name="Footer Placeholder 9">
            <a:extLst>
              <a:ext uri="{FF2B5EF4-FFF2-40B4-BE49-F238E27FC236}">
                <a16:creationId xmlns:a16="http://schemas.microsoft.com/office/drawing/2014/main" id="{1E607086-83FC-E680-56CD-FD986ACF5B7E}"/>
              </a:ext>
            </a:extLst>
          </p:cNvPr>
          <p:cNvSpPr>
            <a:spLocks noGrp="1"/>
          </p:cNvSpPr>
          <p:nvPr>
            <p:ph type="ftr" sz="quarter" idx="12"/>
          </p:nvPr>
        </p:nvSpPr>
        <p:spPr/>
        <p:txBody>
          <a:bodyPr/>
          <a:lstStyle/>
          <a:p>
            <a:r>
              <a:rPr lang="en-US" dirty="0"/>
              <a:t>presentation title</a:t>
            </a:r>
          </a:p>
        </p:txBody>
      </p:sp>
      <p:sp>
        <p:nvSpPr>
          <p:cNvPr id="5" name="Picture Placeholder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a:noAutofit/>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a:lstStyle>
            <a:lvl1pPr marL="0" indent="0" algn="l">
              <a:buNone/>
              <a:defRPr sz="2000" cap="all" spc="200"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anchor="b"/>
          <a:lstStyle>
            <a:lvl1pPr algn="l">
              <a:lnSpc>
                <a:spcPts val="5200"/>
              </a:lnSpc>
              <a:defRPr sz="3600" spc="0" baseline="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anchor="t">
            <a:noAutofit/>
          </a:bodyPr>
          <a:lstStyle>
            <a:lvl1pPr marL="0" indent="0" algn="ctr">
              <a:lnSpc>
                <a:spcPct val="100000"/>
              </a:lnSpc>
              <a:spcBef>
                <a:spcPts val="0"/>
              </a:spcBef>
              <a:buNone/>
              <a:defRPr sz="1400" b="0">
                <a:solidFill>
                  <a:schemeClr val="tx1"/>
                </a:solidFill>
                <a:latin typeface="+mn-lt"/>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a:lstStyle>
            <a:lvl1pPr algn="ctr">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a:lstStyle/>
          <a:p>
            <a:fld id="{75DF2D63-3FF5-D547-96B9-BE9CCD1ABA58}" type="slidenum">
              <a:rPr lang="en-US" smtClean="0"/>
              <a:pPr/>
              <a:t>‹#›</a:t>
            </a:fld>
            <a:endParaRPr lang="en-US" dirty="0"/>
          </a:p>
        </p:txBody>
      </p:sp>
      <p:sp>
        <p:nvSpPr>
          <p:cNvPr id="4" name="Footer Placeholder 3">
            <a:extLst>
              <a:ext uri="{FF2B5EF4-FFF2-40B4-BE49-F238E27FC236}">
                <a16:creationId xmlns:a16="http://schemas.microsoft.com/office/drawing/2014/main" id="{56746F73-AB2D-A55B-67FD-85A2F20D50E8}"/>
              </a:ext>
            </a:extLst>
          </p:cNvPr>
          <p:cNvSpPr>
            <a:spLocks noGrp="1"/>
          </p:cNvSpPr>
          <p:nvPr>
            <p:ph type="ftr" sz="quarter" idx="11"/>
          </p:nvPr>
        </p:nvSpPr>
        <p:spPr/>
        <p:txBody>
          <a:bodyPr/>
          <a:lstStyle/>
          <a:p>
            <a:r>
              <a:rPr lang="en-US" dirty="0"/>
              <a:t>presentation title</a:t>
            </a:r>
          </a:p>
        </p:txBody>
      </p:sp>
      <p:sp>
        <p:nvSpPr>
          <p:cNvPr id="5" name="Picture Placeholder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9" name="Text Placeholder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0" name="Text Placeholder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1" name="Text Placeholder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2" name="Text Placeholder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3" name="Text Placeholder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17" name="Straight Connector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anchor="ctr">
            <a:noAutofit/>
          </a:bodyPr>
          <a:lstStyle>
            <a:lvl1pPr marL="0" indent="0" algn="ctr">
              <a:buNone/>
              <a:defRPr sz="1600"/>
            </a:lvl1pPr>
          </a:lstStyle>
          <a:p>
            <a:r>
              <a:rPr lang="en-US"/>
              <a:t>Click icon to add picture</a:t>
            </a:r>
            <a:endParaRPr lang="en-US" dirty="0"/>
          </a:p>
        </p:txBody>
      </p:sp>
      <p:sp>
        <p:nvSpPr>
          <p:cNvPr id="25" name="Text Placeholder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29" name="Text Placeholder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0" name="Text Placeholder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sp>
        <p:nvSpPr>
          <p:cNvPr id="31" name="Text Placeholder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anchor="b">
            <a:noAutofit/>
          </a:bodyPr>
          <a:lstStyle>
            <a:lvl1pPr marL="0" indent="0" algn="ctr">
              <a:lnSpc>
                <a:spcPct val="100000"/>
              </a:lnSpc>
              <a:spcBef>
                <a:spcPts val="0"/>
              </a:spcBef>
              <a:buNone/>
              <a:defRPr sz="1400" b="0" cap="all" spc="200" baseline="0">
                <a:solidFill>
                  <a:schemeClr val="tx1"/>
                </a:solidFill>
                <a:latin typeface="+mj-lt"/>
              </a:defRPr>
            </a:lvl1pPr>
          </a:lstStyle>
          <a:p>
            <a:pPr lvl="0"/>
            <a:r>
              <a:rPr lang="en-US"/>
              <a:t>Click to edit Master text styles</a:t>
            </a:r>
          </a:p>
        </p:txBody>
      </p:sp>
      <p:sp>
        <p:nvSpPr>
          <p:cNvPr id="32" name="Text Placeholder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anchor="t">
            <a:noAutofit/>
          </a:bodyPr>
          <a:lstStyle>
            <a:lvl1pPr marL="0" indent="0" algn="ctr">
              <a:lnSpc>
                <a:spcPct val="100000"/>
              </a:lnSpc>
              <a:spcBef>
                <a:spcPts val="0"/>
              </a:spcBef>
              <a:buNone/>
              <a:defRPr sz="1200" b="0">
                <a:solidFill>
                  <a:schemeClr val="tx1"/>
                </a:solidFill>
                <a:latin typeface="+mn-lt"/>
              </a:defRPr>
            </a:lvl1pPr>
          </a:lstStyle>
          <a:p>
            <a:pPr lvl="0"/>
            <a:r>
              <a:rPr lang="en-US"/>
              <a:t>Click to edit Master text styles</a:t>
            </a:r>
          </a:p>
        </p:txBody>
      </p:sp>
      <p:cxnSp>
        <p:nvCxnSpPr>
          <p:cNvPr id="33" name="Straight Connector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
        <p:nvSpPr>
          <p:cNvPr id="25" name="Footer Placeholder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defRPr>
            </a:lvl1pPr>
          </a:lstStyle>
          <a:p>
            <a:r>
              <a:rPr lang="en-US" dirty="0"/>
              <a:t>presentation title</a:t>
            </a:r>
          </a:p>
        </p:txBody>
      </p:sp>
      <p:cxnSp>
        <p:nvCxnSpPr>
          <p:cNvPr id="4" name="Straight Connector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tri dish with some transparent capsules">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2">
            <a:alphaModFix amt="65000"/>
            <a:extLst>
              <a:ext uri="{28A0092B-C50C-407E-A947-70E740481C1C}">
                <a14:useLocalDpi xmlns:a14="http://schemas.microsoft.com/office/drawing/2010/main" val="0"/>
              </a:ext>
            </a:extLst>
          </a:blip>
          <a:srcRect/>
          <a:stretch>
            <a:fillRect/>
          </a:stretch>
        </p:blipFill>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p:txBody>
          <a:bodyPr/>
          <a:lstStyle/>
          <a:p>
            <a:r>
              <a:rPr lang="en-US" dirty="0"/>
              <a:t>DBMS</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p:txBody>
          <a:bodyPr/>
          <a:lstStyle/>
          <a:p>
            <a:r>
              <a:rPr lang="en-US" dirty="0"/>
              <a:t>Data base Management system​</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278147" y="281796"/>
            <a:ext cx="10058400" cy="632604"/>
          </a:xfrm>
        </p:spPr>
        <p:txBody>
          <a:bodyPr/>
          <a:lstStyle/>
          <a:p>
            <a:r>
              <a:rPr lang="en-US" dirty="0"/>
              <a:t>Data Dictionary </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10</a:t>
            </a:fld>
            <a:endParaRPr lang="en-US" dirty="0"/>
          </a:p>
        </p:txBody>
      </p:sp>
      <p:pic>
        <p:nvPicPr>
          <p:cNvPr id="6" name="Metadata - What is a data dictionary">
            <a:hlinkClick r:id="" action="ppaction://media"/>
            <a:extLst>
              <a:ext uri="{FF2B5EF4-FFF2-40B4-BE49-F238E27FC236}">
                <a16:creationId xmlns:a16="http://schemas.microsoft.com/office/drawing/2014/main" id="{75D9F748-4811-4CB6-8A0C-AB8C4DF045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7824" y="1293363"/>
            <a:ext cx="10181239" cy="4910588"/>
          </a:xfrm>
          <a:prstGeom prst="rect">
            <a:avLst/>
          </a:prstGeom>
        </p:spPr>
      </p:pic>
    </p:spTree>
    <p:extLst>
      <p:ext uri="{BB962C8B-B14F-4D97-AF65-F5344CB8AC3E}">
        <p14:creationId xmlns:p14="http://schemas.microsoft.com/office/powerpoint/2010/main" val="40737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1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Database Schema</a:t>
            </a:r>
          </a:p>
        </p:txBody>
      </p:sp>
    </p:spTree>
    <p:extLst>
      <p:ext uri="{BB962C8B-B14F-4D97-AF65-F5344CB8AC3E}">
        <p14:creationId xmlns:p14="http://schemas.microsoft.com/office/powerpoint/2010/main" val="1218094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278147" y="281796"/>
            <a:ext cx="10058400" cy="632604"/>
          </a:xfrm>
        </p:spPr>
        <p:txBody>
          <a:bodyPr/>
          <a:lstStyle/>
          <a:p>
            <a:r>
              <a:rPr lang="en-US" dirty="0"/>
              <a:t>Data modelling</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12</a:t>
            </a:fld>
            <a:endParaRPr lang="en-US" dirty="0"/>
          </a:p>
        </p:txBody>
      </p:sp>
      <p:sp>
        <p:nvSpPr>
          <p:cNvPr id="7" name="Content Placeholder 6">
            <a:extLst>
              <a:ext uri="{FF2B5EF4-FFF2-40B4-BE49-F238E27FC236}">
                <a16:creationId xmlns:a16="http://schemas.microsoft.com/office/drawing/2014/main" id="{EEE19CC1-882D-4334-B764-88F2B17039A9}"/>
              </a:ext>
            </a:extLst>
          </p:cNvPr>
          <p:cNvSpPr>
            <a:spLocks noGrp="1"/>
          </p:cNvSpPr>
          <p:nvPr>
            <p:ph idx="1"/>
          </p:nvPr>
        </p:nvSpPr>
        <p:spPr>
          <a:xfrm>
            <a:off x="707366" y="914400"/>
            <a:ext cx="10351698" cy="5719313"/>
          </a:xfrm>
        </p:spPr>
        <p:txBody>
          <a:bodyPr/>
          <a:lstStyle/>
          <a:p>
            <a:pPr marL="0" indent="0">
              <a:lnSpc>
                <a:spcPct val="150000"/>
              </a:lnSpc>
              <a:buNone/>
            </a:pPr>
            <a:r>
              <a:rPr lang="en-US" dirty="0">
                <a:latin typeface="Bookman Old Style" panose="02050604050505020204" pitchFamily="18" charset="0"/>
              </a:rPr>
              <a:t>Data modeling in a Database Management System (DBMS) is the process of creating a </a:t>
            </a:r>
            <a:r>
              <a:rPr lang="en-US" b="1" dirty="0">
                <a:solidFill>
                  <a:srgbClr val="FF0000"/>
                </a:solidFill>
                <a:latin typeface="Bookman Old Style" panose="02050604050505020204" pitchFamily="18" charset="0"/>
              </a:rPr>
              <a:t>visual representation </a:t>
            </a:r>
            <a:r>
              <a:rPr lang="en-US" dirty="0">
                <a:latin typeface="Bookman Old Style" panose="02050604050505020204" pitchFamily="18" charset="0"/>
              </a:rPr>
              <a:t>of the structure of a database. </a:t>
            </a:r>
          </a:p>
          <a:p>
            <a:pPr marL="0" indent="0">
              <a:lnSpc>
                <a:spcPct val="150000"/>
              </a:lnSpc>
              <a:buNone/>
            </a:pPr>
            <a:r>
              <a:rPr lang="en-US" dirty="0">
                <a:latin typeface="Bookman Old Style" panose="02050604050505020204" pitchFamily="18" charset="0"/>
              </a:rPr>
              <a:t>It involves defining and organizing data in a way that is understandable and usable for both technical and non-technical stakeholders. </a:t>
            </a:r>
          </a:p>
          <a:p>
            <a:pPr marL="0" indent="0">
              <a:lnSpc>
                <a:spcPct val="150000"/>
              </a:lnSpc>
              <a:buNone/>
            </a:pPr>
            <a:r>
              <a:rPr lang="en-US" dirty="0">
                <a:latin typeface="Bookman Old Style" panose="02050604050505020204" pitchFamily="18" charset="0"/>
              </a:rPr>
              <a:t>The primary goal of data modeling is to design a database that accurately represents the information requirements of an organization or system. </a:t>
            </a:r>
          </a:p>
        </p:txBody>
      </p:sp>
    </p:spTree>
    <p:extLst>
      <p:ext uri="{BB962C8B-B14F-4D97-AF65-F5344CB8AC3E}">
        <p14:creationId xmlns:p14="http://schemas.microsoft.com/office/powerpoint/2010/main" val="4247837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278147" y="281796"/>
            <a:ext cx="10058400" cy="632604"/>
          </a:xfrm>
        </p:spPr>
        <p:txBody>
          <a:bodyPr/>
          <a:lstStyle/>
          <a:p>
            <a:r>
              <a:rPr lang="en-US" dirty="0"/>
              <a:t>Data modelling</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13</a:t>
            </a:fld>
            <a:endParaRPr lang="en-US" dirty="0"/>
          </a:p>
        </p:txBody>
      </p:sp>
      <p:sp>
        <p:nvSpPr>
          <p:cNvPr id="7" name="Content Placeholder 6">
            <a:extLst>
              <a:ext uri="{FF2B5EF4-FFF2-40B4-BE49-F238E27FC236}">
                <a16:creationId xmlns:a16="http://schemas.microsoft.com/office/drawing/2014/main" id="{EEE19CC1-882D-4334-B764-88F2B17039A9}"/>
              </a:ext>
            </a:extLst>
          </p:cNvPr>
          <p:cNvSpPr>
            <a:spLocks noGrp="1"/>
          </p:cNvSpPr>
          <p:nvPr>
            <p:ph idx="1"/>
          </p:nvPr>
        </p:nvSpPr>
        <p:spPr>
          <a:xfrm>
            <a:off x="707366" y="914400"/>
            <a:ext cx="6452559" cy="5719313"/>
          </a:xfrm>
        </p:spPr>
        <p:txBody>
          <a:bodyPr/>
          <a:lstStyle/>
          <a:p>
            <a:pPr marL="0" indent="0">
              <a:lnSpc>
                <a:spcPct val="200000"/>
              </a:lnSpc>
              <a:buNone/>
            </a:pPr>
            <a:r>
              <a:rPr lang="en-US" dirty="0">
                <a:latin typeface="Bookman Old Style" panose="02050604050505020204" pitchFamily="18" charset="0"/>
              </a:rPr>
              <a:t>One common tool used for data modeling is the Entity-Relationship Diagram (ERD). </a:t>
            </a:r>
          </a:p>
          <a:p>
            <a:pPr marL="0" indent="0">
              <a:lnSpc>
                <a:spcPct val="200000"/>
              </a:lnSpc>
              <a:buNone/>
            </a:pPr>
            <a:r>
              <a:rPr lang="en-US" dirty="0">
                <a:latin typeface="Bookman Old Style" panose="02050604050505020204" pitchFamily="18" charset="0"/>
              </a:rPr>
              <a:t>ERDs visually represent entities, attributes, and relationships in a graphical format. </a:t>
            </a:r>
          </a:p>
        </p:txBody>
      </p:sp>
    </p:spTree>
    <p:extLst>
      <p:ext uri="{BB962C8B-B14F-4D97-AF65-F5344CB8AC3E}">
        <p14:creationId xmlns:p14="http://schemas.microsoft.com/office/powerpoint/2010/main" val="508243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p:txBody>
          <a:bodyPr/>
          <a:lstStyle/>
          <a:p>
            <a:r>
              <a:rPr lang="en-US" dirty="0"/>
              <a:t>Database Schema</a:t>
            </a:r>
          </a:p>
        </p:txBody>
      </p:sp>
    </p:spTree>
    <p:extLst>
      <p:ext uri="{BB962C8B-B14F-4D97-AF65-F5344CB8AC3E}">
        <p14:creationId xmlns:p14="http://schemas.microsoft.com/office/powerpoint/2010/main" val="1181003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D63F-F67D-B1A6-9772-28B26C238474}"/>
              </a:ext>
            </a:extLst>
          </p:cNvPr>
          <p:cNvSpPr>
            <a:spLocks noGrp="1"/>
          </p:cNvSpPr>
          <p:nvPr>
            <p:ph type="title"/>
          </p:nvPr>
        </p:nvSpPr>
        <p:spPr/>
        <p:txBody>
          <a:bodyPr/>
          <a:lstStyle/>
          <a:p>
            <a:r>
              <a:rPr lang="en-US" dirty="0"/>
              <a:t>Database Schema</a:t>
            </a:r>
          </a:p>
        </p:txBody>
      </p:sp>
      <p:sp>
        <p:nvSpPr>
          <p:cNvPr id="5" name="Footer Placeholder 4">
            <a:extLst>
              <a:ext uri="{FF2B5EF4-FFF2-40B4-BE49-F238E27FC236}">
                <a16:creationId xmlns:a16="http://schemas.microsoft.com/office/drawing/2014/main" id="{9DAADF85-A479-7797-B775-BEC735484239}"/>
              </a:ext>
            </a:extLst>
          </p:cNvPr>
          <p:cNvSpPr>
            <a:spLocks noGrp="1"/>
          </p:cNvSpPr>
          <p:nvPr>
            <p:ph type="ftr" sz="quarter" idx="12"/>
          </p:nvPr>
        </p:nvSpPr>
        <p:spPr>
          <a:xfrm rot="16200000">
            <a:off x="10850618" y="1864248"/>
            <a:ext cx="1784352" cy="189457"/>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D573E4D-D096-DA02-6E8D-C161D57C298E}"/>
              </a:ext>
            </a:extLst>
          </p:cNvPr>
          <p:cNvSpPr>
            <a:spLocks noGrp="1"/>
          </p:cNvSpPr>
          <p:nvPr>
            <p:ph type="sldNum" sz="quarter" idx="11"/>
          </p:nvPr>
        </p:nvSpPr>
        <p:spPr/>
        <p:txBody>
          <a:bodyPr/>
          <a:lstStyle/>
          <a:p>
            <a:fld id="{75DF2D63-3FF5-D547-96B9-BE9CCD1ABA58}" type="slidenum">
              <a:rPr lang="en-US" smtClean="0"/>
              <a:pPr/>
              <a:t>15</a:t>
            </a:fld>
            <a:endParaRPr lang="en-US" dirty="0"/>
          </a:p>
        </p:txBody>
      </p:sp>
      <p:sp>
        <p:nvSpPr>
          <p:cNvPr id="7" name="Content Placeholder 6">
            <a:extLst>
              <a:ext uri="{FF2B5EF4-FFF2-40B4-BE49-F238E27FC236}">
                <a16:creationId xmlns:a16="http://schemas.microsoft.com/office/drawing/2014/main" id="{D942FF45-E81A-4CE4-8EF1-EC418B04BA48}"/>
              </a:ext>
            </a:extLst>
          </p:cNvPr>
          <p:cNvSpPr>
            <a:spLocks noGrp="1"/>
          </p:cNvSpPr>
          <p:nvPr>
            <p:ph idx="1"/>
          </p:nvPr>
        </p:nvSpPr>
        <p:spPr/>
        <p:txBody>
          <a:bodyPr/>
          <a:lstStyle/>
          <a:p>
            <a:pPr marL="0" indent="0">
              <a:lnSpc>
                <a:spcPct val="150000"/>
              </a:lnSpc>
              <a:buNone/>
            </a:pPr>
            <a:r>
              <a:rPr lang="en-US" dirty="0">
                <a:latin typeface="Bookman Old Style" panose="02050604050505020204" pitchFamily="18" charset="0"/>
              </a:rPr>
              <a:t>There are three types of data base schema: </a:t>
            </a:r>
          </a:p>
          <a:p>
            <a:pPr>
              <a:lnSpc>
                <a:spcPct val="100000"/>
              </a:lnSpc>
            </a:pPr>
            <a:r>
              <a:rPr lang="en-US" dirty="0">
                <a:latin typeface="Bookman Old Style" panose="02050604050505020204" pitchFamily="18" charset="0"/>
              </a:rPr>
              <a:t>Conceptual</a:t>
            </a:r>
          </a:p>
          <a:p>
            <a:pPr>
              <a:lnSpc>
                <a:spcPct val="100000"/>
              </a:lnSpc>
            </a:pPr>
            <a:r>
              <a:rPr lang="en-US" dirty="0">
                <a:latin typeface="Bookman Old Style" panose="02050604050505020204" pitchFamily="18" charset="0"/>
              </a:rPr>
              <a:t>Logical</a:t>
            </a:r>
          </a:p>
          <a:p>
            <a:pPr>
              <a:lnSpc>
                <a:spcPct val="100000"/>
              </a:lnSpc>
            </a:pPr>
            <a:r>
              <a:rPr lang="en-US" dirty="0">
                <a:latin typeface="Bookman Old Style" panose="02050604050505020204" pitchFamily="18" charset="0"/>
              </a:rPr>
              <a:t>Physical.</a:t>
            </a:r>
            <a:endParaRPr lang="en-US" dirty="0"/>
          </a:p>
        </p:txBody>
      </p:sp>
    </p:spTree>
    <p:extLst>
      <p:ext uri="{BB962C8B-B14F-4D97-AF65-F5344CB8AC3E}">
        <p14:creationId xmlns:p14="http://schemas.microsoft.com/office/powerpoint/2010/main" val="1239358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Test tubes with one test tube in orange with drops">
            <a:extLst>
              <a:ext uri="{FF2B5EF4-FFF2-40B4-BE49-F238E27FC236}">
                <a16:creationId xmlns:a16="http://schemas.microsoft.com/office/drawing/2014/main" id="{B085A606-2989-65E2-7F4F-7E3355B7763A}"/>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8695426" y="658368"/>
            <a:ext cx="3496574" cy="3346704"/>
          </a:xfrm>
        </p:spPr>
      </p:pic>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a:xfrm>
            <a:off x="1060531" y="320385"/>
            <a:ext cx="5157216" cy="969264"/>
          </a:xfrm>
        </p:spPr>
        <p:txBody>
          <a:bodyPr anchor="t"/>
          <a:lstStyle/>
          <a:p>
            <a:r>
              <a:rPr lang="en-US" dirty="0"/>
              <a:t>“</a:t>
            </a:r>
            <a:r>
              <a:rPr lang="en-US" sz="4400" dirty="0"/>
              <a:t>conceptual schema</a:t>
            </a:r>
            <a:endParaRPr lang="en-US" dirty="0"/>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16</a:t>
            </a:fld>
            <a:endParaRPr lang="en-US" dirty="0"/>
          </a:p>
        </p:txBody>
      </p:sp>
      <p:sp>
        <p:nvSpPr>
          <p:cNvPr id="8" name="TextBox 7">
            <a:extLst>
              <a:ext uri="{FF2B5EF4-FFF2-40B4-BE49-F238E27FC236}">
                <a16:creationId xmlns:a16="http://schemas.microsoft.com/office/drawing/2014/main" id="{60052F20-435D-476C-B881-5507780D7312}"/>
              </a:ext>
            </a:extLst>
          </p:cNvPr>
          <p:cNvSpPr txBox="1"/>
          <p:nvPr/>
        </p:nvSpPr>
        <p:spPr>
          <a:xfrm>
            <a:off x="707366" y="1289649"/>
            <a:ext cx="7694761" cy="5573898"/>
          </a:xfrm>
          <a:prstGeom prst="rect">
            <a:avLst/>
          </a:prstGeom>
          <a:noFill/>
        </p:spPr>
        <p:txBody>
          <a:bodyPr wrap="square">
            <a:spAutoFit/>
          </a:bodyPr>
          <a:lstStyle/>
          <a:p>
            <a:pPr algn="l">
              <a:lnSpc>
                <a:spcPct val="150000"/>
              </a:lnSpc>
            </a:pPr>
            <a:r>
              <a:rPr lang="en-US" sz="2400" b="1" i="0" dirty="0">
                <a:solidFill>
                  <a:srgbClr val="111111"/>
                </a:solidFill>
                <a:effectLst/>
                <a:latin typeface="Bookman Old Style" panose="02050604050505020204" pitchFamily="18" charset="0"/>
              </a:rPr>
              <a:t>Conceptual models</a:t>
            </a:r>
            <a:r>
              <a:rPr lang="en-US" sz="2400" b="0" i="0" dirty="0">
                <a:solidFill>
                  <a:srgbClr val="111111"/>
                </a:solidFill>
                <a:effectLst/>
                <a:latin typeface="Bookman Old Style" panose="02050604050505020204" pitchFamily="18" charset="0"/>
              </a:rPr>
              <a:t> are usually created as part of the process of gathering initial project requirements. his might include:</a:t>
            </a:r>
          </a:p>
          <a:p>
            <a:pPr marL="342900" indent="-342900" algn="l">
              <a:lnSpc>
                <a:spcPct val="150000"/>
              </a:lnSpc>
              <a:buFont typeface="Arial" panose="020B0604020202020204" pitchFamily="34" charset="0"/>
              <a:buChar char="•"/>
            </a:pPr>
            <a:r>
              <a:rPr lang="en-US" sz="2400" b="0" i="0" dirty="0">
                <a:solidFill>
                  <a:srgbClr val="111111"/>
                </a:solidFill>
                <a:effectLst/>
                <a:latin typeface="Bookman Old Style" panose="02050604050505020204" pitchFamily="18" charset="0"/>
              </a:rPr>
              <a:t>A top down design for the system</a:t>
            </a:r>
          </a:p>
          <a:p>
            <a:pPr marL="342900" indent="-342900" algn="l">
              <a:lnSpc>
                <a:spcPct val="150000"/>
              </a:lnSpc>
              <a:buFont typeface="Arial" panose="020B0604020202020204" pitchFamily="34" charset="0"/>
              <a:buChar char="•"/>
            </a:pPr>
            <a:r>
              <a:rPr lang="en-US" sz="2400" b="0" i="0" dirty="0">
                <a:solidFill>
                  <a:srgbClr val="111111"/>
                </a:solidFill>
                <a:effectLst/>
                <a:latin typeface="Bookman Old Style" panose="02050604050505020204" pitchFamily="18" charset="0"/>
              </a:rPr>
              <a:t>Specifications of the number of users, number of books, number of concurrent sessions.</a:t>
            </a:r>
          </a:p>
          <a:p>
            <a:pPr marL="342900" indent="-342900" algn="l">
              <a:lnSpc>
                <a:spcPct val="150000"/>
              </a:lnSpc>
              <a:buFont typeface="Arial" panose="020B0604020202020204" pitchFamily="34" charset="0"/>
              <a:buChar char="•"/>
            </a:pPr>
            <a:r>
              <a:rPr lang="en-US" sz="2400" b="0" i="0" dirty="0">
                <a:solidFill>
                  <a:srgbClr val="111111"/>
                </a:solidFill>
                <a:effectLst/>
                <a:latin typeface="Bookman Old Style" panose="02050604050505020204" pitchFamily="18" charset="0"/>
              </a:rPr>
              <a:t>Details of what interfaces are required - login screen, take out a book screen.</a:t>
            </a:r>
          </a:p>
          <a:p>
            <a:pPr marL="342900" indent="-342900" algn="l">
              <a:lnSpc>
                <a:spcPct val="150000"/>
              </a:lnSpc>
              <a:buFont typeface="Arial" panose="020B0604020202020204" pitchFamily="34" charset="0"/>
              <a:buChar char="•"/>
            </a:pPr>
            <a:r>
              <a:rPr lang="en-US" sz="2400" b="0" i="0" dirty="0">
                <a:solidFill>
                  <a:srgbClr val="111111"/>
                </a:solidFill>
                <a:effectLst/>
                <a:latin typeface="Bookman Old Style" panose="02050604050505020204" pitchFamily="18" charset="0"/>
              </a:rPr>
              <a:t>Access details - who can do what on the system.</a:t>
            </a:r>
            <a:endParaRPr lang="en-US" b="0" i="0" dirty="0">
              <a:solidFill>
                <a:srgbClr val="111111"/>
              </a:solidFill>
              <a:effectLst/>
              <a:latin typeface="-apple-system"/>
            </a:endParaRPr>
          </a:p>
        </p:txBody>
      </p:sp>
    </p:spTree>
    <p:extLst>
      <p:ext uri="{BB962C8B-B14F-4D97-AF65-F5344CB8AC3E}">
        <p14:creationId xmlns:p14="http://schemas.microsoft.com/office/powerpoint/2010/main" val="259085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Test tubes with one test tube in orange with drops">
            <a:extLst>
              <a:ext uri="{FF2B5EF4-FFF2-40B4-BE49-F238E27FC236}">
                <a16:creationId xmlns:a16="http://schemas.microsoft.com/office/drawing/2014/main" id="{B085A606-2989-65E2-7F4F-7E3355B7763A}"/>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9281247" y="1725282"/>
            <a:ext cx="2910752" cy="2279789"/>
          </a:xfrm>
        </p:spPr>
      </p:pic>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a:xfrm>
            <a:off x="1060531" y="320385"/>
            <a:ext cx="5157216" cy="969264"/>
          </a:xfrm>
        </p:spPr>
        <p:txBody>
          <a:bodyPr anchor="t"/>
          <a:lstStyle/>
          <a:p>
            <a:r>
              <a:rPr lang="en-US" dirty="0"/>
              <a:t>“</a:t>
            </a:r>
            <a:r>
              <a:rPr lang="en-US" sz="4400" dirty="0"/>
              <a:t>Physical schema</a:t>
            </a:r>
            <a:endParaRPr lang="en-US" dirty="0"/>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17</a:t>
            </a:fld>
            <a:endParaRPr lang="en-US" dirty="0"/>
          </a:p>
        </p:txBody>
      </p:sp>
      <p:sp>
        <p:nvSpPr>
          <p:cNvPr id="8" name="TextBox 7">
            <a:extLst>
              <a:ext uri="{FF2B5EF4-FFF2-40B4-BE49-F238E27FC236}">
                <a16:creationId xmlns:a16="http://schemas.microsoft.com/office/drawing/2014/main" id="{60052F20-435D-476C-B881-5507780D7312}"/>
              </a:ext>
            </a:extLst>
          </p:cNvPr>
          <p:cNvSpPr txBox="1"/>
          <p:nvPr/>
        </p:nvSpPr>
        <p:spPr>
          <a:xfrm>
            <a:off x="552091" y="1070994"/>
            <a:ext cx="8505645" cy="5709847"/>
          </a:xfrm>
          <a:prstGeom prst="rect">
            <a:avLst/>
          </a:prstGeom>
          <a:noFill/>
        </p:spPr>
        <p:txBody>
          <a:bodyPr wrap="square">
            <a:spAutoFit/>
          </a:bodyPr>
          <a:lstStyle/>
          <a:p>
            <a:pPr algn="l">
              <a:lnSpc>
                <a:spcPct val="150000"/>
              </a:lnSpc>
            </a:pPr>
            <a:r>
              <a:rPr lang="en-US" sz="2400" i="0" dirty="0">
                <a:solidFill>
                  <a:srgbClr val="111111"/>
                </a:solidFill>
                <a:effectLst/>
                <a:latin typeface="Bookman Old Style" panose="02050604050505020204" pitchFamily="18" charset="0"/>
              </a:rPr>
              <a:t>The physical schema defines how data is stored in the underlying hardware. </a:t>
            </a:r>
          </a:p>
          <a:p>
            <a:pPr algn="l">
              <a:lnSpc>
                <a:spcPct val="150000"/>
              </a:lnSpc>
            </a:pPr>
            <a:r>
              <a:rPr lang="en-US" sz="2400" i="0" dirty="0">
                <a:solidFill>
                  <a:srgbClr val="111111"/>
                </a:solidFill>
                <a:effectLst/>
                <a:latin typeface="Bookman Old Style" panose="02050604050505020204" pitchFamily="18" charset="0"/>
              </a:rPr>
              <a:t>It includes details such as data file organization, indexing mechanisms, and storage structures. </a:t>
            </a:r>
          </a:p>
          <a:p>
            <a:pPr algn="l">
              <a:lnSpc>
                <a:spcPct val="150000"/>
              </a:lnSpc>
            </a:pPr>
            <a:endParaRPr lang="en-US" sz="2400" dirty="0">
              <a:solidFill>
                <a:srgbClr val="111111"/>
              </a:solidFill>
              <a:latin typeface="Bookman Old Style" panose="02050604050505020204" pitchFamily="18" charset="0"/>
            </a:endParaRPr>
          </a:p>
          <a:p>
            <a:pPr algn="l">
              <a:lnSpc>
                <a:spcPct val="150000"/>
              </a:lnSpc>
            </a:pPr>
            <a:r>
              <a:rPr lang="en-US" sz="2400" i="0" dirty="0">
                <a:solidFill>
                  <a:srgbClr val="111111"/>
                </a:solidFill>
                <a:effectLst/>
                <a:latin typeface="Bookman Old Style" panose="02050604050505020204" pitchFamily="18" charset="0"/>
              </a:rPr>
              <a:t>The physical schema is concerned with optimizing performance, storage space, and retrieval speed. </a:t>
            </a:r>
          </a:p>
          <a:p>
            <a:pPr algn="l">
              <a:lnSpc>
                <a:spcPct val="150000"/>
              </a:lnSpc>
            </a:pPr>
            <a:endParaRPr lang="en-US" sz="2400" dirty="0">
              <a:solidFill>
                <a:srgbClr val="111111"/>
              </a:solidFill>
              <a:latin typeface="Bookman Old Style" panose="02050604050505020204" pitchFamily="18" charset="0"/>
            </a:endParaRPr>
          </a:p>
          <a:p>
            <a:pPr algn="l">
              <a:lnSpc>
                <a:spcPct val="150000"/>
              </a:lnSpc>
            </a:pPr>
            <a:r>
              <a:rPr lang="en-US" sz="2400" i="0" dirty="0">
                <a:solidFill>
                  <a:srgbClr val="111111"/>
                </a:solidFill>
                <a:effectLst/>
                <a:latin typeface="Bookman Old Style" panose="02050604050505020204" pitchFamily="18" charset="0"/>
              </a:rPr>
              <a:t>Database administrators and developers often work with the physical schema</a:t>
            </a:r>
            <a:endParaRPr lang="en-US" sz="2400" b="0" i="0" dirty="0">
              <a:solidFill>
                <a:srgbClr val="111111"/>
              </a:solidFill>
              <a:effectLst/>
              <a:latin typeface="-apple-system"/>
            </a:endParaRPr>
          </a:p>
        </p:txBody>
      </p:sp>
    </p:spTree>
    <p:extLst>
      <p:ext uri="{BB962C8B-B14F-4D97-AF65-F5344CB8AC3E}">
        <p14:creationId xmlns:p14="http://schemas.microsoft.com/office/powerpoint/2010/main" val="3477011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Test tubes with one test tube in orange with drops">
            <a:extLst>
              <a:ext uri="{FF2B5EF4-FFF2-40B4-BE49-F238E27FC236}">
                <a16:creationId xmlns:a16="http://schemas.microsoft.com/office/drawing/2014/main" id="{B085A606-2989-65E2-7F4F-7E3355B7763A}"/>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8609162" y="2280134"/>
            <a:ext cx="3220528" cy="3346704"/>
          </a:xfrm>
        </p:spPr>
      </p:pic>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a:xfrm>
            <a:off x="1060531" y="320385"/>
            <a:ext cx="5157216" cy="969264"/>
          </a:xfrm>
        </p:spPr>
        <p:txBody>
          <a:bodyPr anchor="t"/>
          <a:lstStyle/>
          <a:p>
            <a:r>
              <a:rPr lang="en-US" dirty="0"/>
              <a:t>“Logical schema</a:t>
            </a:r>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18</a:t>
            </a:fld>
            <a:endParaRPr lang="en-US" dirty="0"/>
          </a:p>
        </p:txBody>
      </p:sp>
      <p:sp>
        <p:nvSpPr>
          <p:cNvPr id="8" name="TextBox 7">
            <a:extLst>
              <a:ext uri="{FF2B5EF4-FFF2-40B4-BE49-F238E27FC236}">
                <a16:creationId xmlns:a16="http://schemas.microsoft.com/office/drawing/2014/main" id="{60052F20-435D-476C-B881-5507780D7312}"/>
              </a:ext>
            </a:extLst>
          </p:cNvPr>
          <p:cNvSpPr txBox="1"/>
          <p:nvPr/>
        </p:nvSpPr>
        <p:spPr>
          <a:xfrm>
            <a:off x="877824" y="1157982"/>
            <a:ext cx="9870689" cy="5355312"/>
          </a:xfrm>
          <a:prstGeom prst="rect">
            <a:avLst/>
          </a:prstGeom>
          <a:noFill/>
        </p:spPr>
        <p:txBody>
          <a:bodyPr wrap="square">
            <a:spAutoFit/>
          </a:bodyPr>
          <a:lstStyle/>
          <a:p>
            <a:pPr algn="l">
              <a:lnSpc>
                <a:spcPct val="150000"/>
              </a:lnSpc>
            </a:pPr>
            <a:r>
              <a:rPr lang="en-US" sz="2400" i="0" dirty="0">
                <a:solidFill>
                  <a:srgbClr val="111111"/>
                </a:solidFill>
                <a:effectLst/>
                <a:latin typeface="Bookman Old Style" panose="02050604050505020204" pitchFamily="18" charset="0"/>
              </a:rPr>
              <a:t>From the conceptual schema we can develop the logical schema which describes the structure of the database, how data is represented and organized conceptually:</a:t>
            </a:r>
          </a:p>
          <a:p>
            <a:pPr algn="l">
              <a:lnSpc>
                <a:spcPct val="150000"/>
              </a:lnSpc>
            </a:pPr>
            <a:r>
              <a:rPr lang="en-US" sz="2400" i="0" dirty="0">
                <a:solidFill>
                  <a:srgbClr val="111111"/>
                </a:solidFill>
                <a:effectLst/>
                <a:latin typeface="Bookman Old Style" panose="02050604050505020204" pitchFamily="18" charset="0"/>
              </a:rPr>
              <a:t>Designs for the </a:t>
            </a:r>
          </a:p>
          <a:p>
            <a:pPr marL="285750" indent="-285750" algn="l">
              <a:lnSpc>
                <a:spcPct val="150000"/>
              </a:lnSpc>
              <a:buFont typeface="Arial" panose="020B0604020202020204" pitchFamily="34" charset="0"/>
              <a:buChar char="•"/>
            </a:pPr>
            <a:r>
              <a:rPr lang="en-US" sz="2400" i="0" dirty="0">
                <a:solidFill>
                  <a:srgbClr val="111111"/>
                </a:solidFill>
                <a:effectLst/>
                <a:latin typeface="Bookman Old Style" panose="02050604050505020204" pitchFamily="18" charset="0"/>
              </a:rPr>
              <a:t>Tables</a:t>
            </a:r>
          </a:p>
          <a:p>
            <a:pPr marL="285750" indent="-285750" algn="l">
              <a:lnSpc>
                <a:spcPct val="150000"/>
              </a:lnSpc>
              <a:buFont typeface="Arial" panose="020B0604020202020204" pitchFamily="34" charset="0"/>
              <a:buChar char="•"/>
            </a:pPr>
            <a:r>
              <a:rPr lang="en-US" sz="2400" i="0" dirty="0">
                <a:solidFill>
                  <a:srgbClr val="111111"/>
                </a:solidFill>
                <a:effectLst/>
                <a:latin typeface="Bookman Old Style" panose="02050604050505020204" pitchFamily="18" charset="0"/>
              </a:rPr>
              <a:t>Attributes</a:t>
            </a:r>
          </a:p>
          <a:p>
            <a:pPr marL="285750" indent="-285750" algn="l">
              <a:lnSpc>
                <a:spcPct val="150000"/>
              </a:lnSpc>
              <a:buFont typeface="Arial" panose="020B0604020202020204" pitchFamily="34" charset="0"/>
              <a:buChar char="•"/>
            </a:pPr>
            <a:r>
              <a:rPr lang="en-US" sz="2400" i="0" dirty="0">
                <a:solidFill>
                  <a:srgbClr val="111111"/>
                </a:solidFill>
                <a:effectLst/>
                <a:latin typeface="Bookman Old Style" panose="02050604050505020204" pitchFamily="18" charset="0"/>
              </a:rPr>
              <a:t>Constraints</a:t>
            </a:r>
          </a:p>
          <a:p>
            <a:pPr marL="285750" indent="-285750" algn="l">
              <a:lnSpc>
                <a:spcPct val="150000"/>
              </a:lnSpc>
              <a:buFont typeface="Arial" panose="020B0604020202020204" pitchFamily="34" charset="0"/>
              <a:buChar char="•"/>
            </a:pPr>
            <a:r>
              <a:rPr lang="en-US" sz="2400" i="0" dirty="0">
                <a:solidFill>
                  <a:srgbClr val="111111"/>
                </a:solidFill>
                <a:effectLst/>
                <a:latin typeface="Bookman Old Style" panose="02050604050505020204" pitchFamily="18" charset="0"/>
              </a:rPr>
              <a:t>relationships</a:t>
            </a:r>
          </a:p>
          <a:p>
            <a:pPr marL="285750" indent="-285750" algn="l">
              <a:lnSpc>
                <a:spcPct val="150000"/>
              </a:lnSpc>
              <a:buFont typeface="Arial" panose="020B0604020202020204" pitchFamily="34" charset="0"/>
              <a:buChar char="•"/>
            </a:pPr>
            <a:r>
              <a:rPr lang="en-US" sz="2400" i="0" dirty="0">
                <a:solidFill>
                  <a:srgbClr val="111111"/>
                </a:solidFill>
                <a:effectLst/>
                <a:latin typeface="Bookman Old Style" panose="02050604050505020204" pitchFamily="18" charset="0"/>
              </a:rPr>
              <a:t>SQL queries</a:t>
            </a:r>
          </a:p>
          <a:p>
            <a:pPr algn="l"/>
            <a:endParaRPr lang="en-US" b="0" i="0" dirty="0">
              <a:solidFill>
                <a:srgbClr val="111111"/>
              </a:solidFill>
              <a:effectLst/>
              <a:latin typeface="-apple-system"/>
            </a:endParaRPr>
          </a:p>
        </p:txBody>
      </p:sp>
    </p:spTree>
    <p:extLst>
      <p:ext uri="{BB962C8B-B14F-4D97-AF65-F5344CB8AC3E}">
        <p14:creationId xmlns:p14="http://schemas.microsoft.com/office/powerpoint/2010/main" val="2186455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168A-9F8B-AE64-6A3B-DD036396CD45}"/>
              </a:ext>
            </a:extLst>
          </p:cNvPr>
          <p:cNvSpPr>
            <a:spLocks noGrp="1"/>
          </p:cNvSpPr>
          <p:nvPr>
            <p:ph type="title"/>
          </p:nvPr>
        </p:nvSpPr>
        <p:spPr>
          <a:xfrm>
            <a:off x="1097280" y="385312"/>
            <a:ext cx="10021824" cy="770627"/>
          </a:xfrm>
        </p:spPr>
        <p:txBody>
          <a:bodyPr/>
          <a:lstStyle/>
          <a:p>
            <a:pPr algn="l"/>
            <a:r>
              <a:rPr lang="en-US" sz="4400" dirty="0">
                <a:cs typeface="Calibri Light"/>
              </a:rPr>
              <a:t>Data integrity</a:t>
            </a:r>
          </a:p>
        </p:txBody>
      </p:sp>
      <p:sp>
        <p:nvSpPr>
          <p:cNvPr id="3" name="Slide Number Placeholder 2">
            <a:extLst>
              <a:ext uri="{FF2B5EF4-FFF2-40B4-BE49-F238E27FC236}">
                <a16:creationId xmlns:a16="http://schemas.microsoft.com/office/drawing/2014/main" id="{F08CF61D-4147-236F-218C-CE2A064E6BD9}"/>
              </a:ext>
            </a:extLst>
          </p:cNvPr>
          <p:cNvSpPr>
            <a:spLocks noGrp="1"/>
          </p:cNvSpPr>
          <p:nvPr>
            <p:ph type="sldNum" sz="quarter" idx="10"/>
          </p:nvPr>
        </p:nvSpPr>
        <p:spPr/>
        <p:txBody>
          <a:bodyPr/>
          <a:lstStyle/>
          <a:p>
            <a:fld id="{75DF2D63-3FF5-D547-96B9-BE9CCD1ABA58}" type="slidenum">
              <a:rPr lang="en-US" smtClean="0"/>
              <a:pPr/>
              <a:t>19</a:t>
            </a:fld>
            <a:endParaRPr lang="en-US" dirty="0"/>
          </a:p>
        </p:txBody>
      </p:sp>
      <p:sp>
        <p:nvSpPr>
          <p:cNvPr id="9" name="Text Placeholder 8">
            <a:extLst>
              <a:ext uri="{FF2B5EF4-FFF2-40B4-BE49-F238E27FC236}">
                <a16:creationId xmlns:a16="http://schemas.microsoft.com/office/drawing/2014/main" id="{4555555B-2DC1-8FAB-836A-FF067294BAB7}"/>
              </a:ext>
            </a:extLst>
          </p:cNvPr>
          <p:cNvSpPr>
            <a:spLocks noGrp="1"/>
          </p:cNvSpPr>
          <p:nvPr>
            <p:ph type="body" sz="quarter" idx="16"/>
          </p:nvPr>
        </p:nvSpPr>
        <p:spPr>
          <a:xfrm>
            <a:off x="877824" y="1377353"/>
            <a:ext cx="8295391" cy="5380007"/>
          </a:xfrm>
        </p:spPr>
        <p:txBody>
          <a:bodyPr anchor="t"/>
          <a:lstStyle/>
          <a:p>
            <a:pPr algn="l" rtl="0" fontAlgn="base">
              <a:lnSpc>
                <a:spcPct val="150000"/>
              </a:lnSpc>
              <a:spcBef>
                <a:spcPts val="0"/>
              </a:spcBef>
              <a:spcAft>
                <a:spcPts val="0"/>
              </a:spcAft>
            </a:pPr>
            <a:r>
              <a:rPr lang="en-US" sz="2400" b="0" i="0" u="none" strike="noStrike" cap="none" spc="0" dirty="0">
                <a:effectLst/>
                <a:latin typeface="Bookman Old Style" panose="02050604050505020204" pitchFamily="18" charset="0"/>
              </a:rPr>
              <a:t>DBMS </a:t>
            </a:r>
            <a:r>
              <a:rPr lang="en-US" sz="2400" cap="none" spc="0" dirty="0">
                <a:latin typeface="Bookman Old Style" panose="02050604050505020204" pitchFamily="18" charset="0"/>
              </a:rPr>
              <a:t>e</a:t>
            </a:r>
            <a:r>
              <a:rPr lang="en-US" sz="2400" b="0" i="0" u="none" strike="noStrike" cap="none" spc="0" dirty="0">
                <a:effectLst/>
                <a:latin typeface="Bookman Old Style" panose="02050604050505020204" pitchFamily="18" charset="0"/>
              </a:rPr>
              <a:t>nsures data integrity through the use of constraints such as </a:t>
            </a:r>
          </a:p>
          <a:p>
            <a:pPr marL="342900" indent="-342900" algn="l" rtl="0" fontAlgn="base">
              <a:lnSpc>
                <a:spcPct val="150000"/>
              </a:lnSpc>
              <a:spcBef>
                <a:spcPts val="0"/>
              </a:spcBef>
              <a:spcAft>
                <a:spcPts val="0"/>
              </a:spcAft>
              <a:buFont typeface="Arial" panose="020B0604020202020204" pitchFamily="34" charset="0"/>
              <a:buChar char="•"/>
            </a:pPr>
            <a:r>
              <a:rPr lang="en-US" sz="2400" b="0" i="0" u="none" strike="noStrike" cap="none" spc="0" dirty="0">
                <a:effectLst/>
                <a:latin typeface="Bookman Old Style" panose="02050604050505020204" pitchFamily="18" charset="0"/>
              </a:rPr>
              <a:t>primary keys</a:t>
            </a:r>
          </a:p>
          <a:p>
            <a:pPr marL="342900" indent="-342900" algn="l" rtl="0" fontAlgn="base">
              <a:lnSpc>
                <a:spcPct val="150000"/>
              </a:lnSpc>
              <a:spcBef>
                <a:spcPts val="0"/>
              </a:spcBef>
              <a:spcAft>
                <a:spcPts val="0"/>
              </a:spcAft>
              <a:buFont typeface="Arial" panose="020B0604020202020204" pitchFamily="34" charset="0"/>
              <a:buChar char="•"/>
            </a:pPr>
            <a:r>
              <a:rPr lang="en-US" sz="2400" b="0" i="0" u="none" strike="noStrike" cap="none" spc="0" dirty="0">
                <a:effectLst/>
                <a:latin typeface="Bookman Old Style" panose="02050604050505020204" pitchFamily="18" charset="0"/>
              </a:rPr>
              <a:t>foreign keys</a:t>
            </a:r>
          </a:p>
          <a:p>
            <a:pPr marL="342900" indent="-342900" algn="l" rtl="0" fontAlgn="base">
              <a:lnSpc>
                <a:spcPct val="150000"/>
              </a:lnSpc>
              <a:spcBef>
                <a:spcPts val="0"/>
              </a:spcBef>
              <a:spcAft>
                <a:spcPts val="0"/>
              </a:spcAft>
              <a:buFont typeface="Arial" panose="020B0604020202020204" pitchFamily="34" charset="0"/>
              <a:buChar char="•"/>
            </a:pPr>
            <a:r>
              <a:rPr lang="en-US" sz="2400" b="0" i="0" u="none" strike="noStrike" cap="none" spc="0" dirty="0">
                <a:effectLst/>
                <a:latin typeface="Bookman Old Style" panose="02050604050505020204" pitchFamily="18" charset="0"/>
              </a:rPr>
              <a:t>unique constraints, </a:t>
            </a:r>
          </a:p>
          <a:p>
            <a:pPr marL="342900" indent="-342900" algn="l" rtl="0" fontAlgn="base">
              <a:lnSpc>
                <a:spcPct val="150000"/>
              </a:lnSpc>
              <a:spcBef>
                <a:spcPts val="0"/>
              </a:spcBef>
              <a:spcAft>
                <a:spcPts val="0"/>
              </a:spcAft>
              <a:buFont typeface="Arial" panose="020B0604020202020204" pitchFamily="34" charset="0"/>
              <a:buChar char="•"/>
            </a:pPr>
            <a:r>
              <a:rPr lang="en-US" sz="2400" b="0" i="0" u="none" strike="noStrike" cap="none" spc="0" dirty="0">
                <a:effectLst/>
                <a:latin typeface="Bookman Old Style" panose="02050604050505020204" pitchFamily="18" charset="0"/>
              </a:rPr>
              <a:t>check constraints</a:t>
            </a:r>
          </a:p>
          <a:p>
            <a:pPr marL="342900" indent="-342900" algn="l" rtl="0" fontAlgn="base">
              <a:lnSpc>
                <a:spcPct val="150000"/>
              </a:lnSpc>
              <a:spcBef>
                <a:spcPts val="0"/>
              </a:spcBef>
              <a:spcAft>
                <a:spcPts val="0"/>
              </a:spcAft>
              <a:buFont typeface="Arial" panose="020B0604020202020204" pitchFamily="34" charset="0"/>
              <a:buChar char="•"/>
            </a:pPr>
            <a:r>
              <a:rPr lang="en-US" sz="2400" b="0" i="0" u="none" strike="noStrike" cap="none" spc="0" dirty="0">
                <a:effectLst/>
                <a:latin typeface="Bookman Old Style" panose="02050604050505020204" pitchFamily="18" charset="0"/>
              </a:rPr>
              <a:t>Referential integrity</a:t>
            </a:r>
          </a:p>
        </p:txBody>
      </p:sp>
    </p:spTree>
    <p:extLst>
      <p:ext uri="{BB962C8B-B14F-4D97-AF65-F5344CB8AC3E}">
        <p14:creationId xmlns:p14="http://schemas.microsoft.com/office/powerpoint/2010/main" val="4146645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95399" y="1124712"/>
            <a:ext cx="4380781" cy="548640"/>
          </a:xfrm>
        </p:spPr>
        <p:txBody>
          <a:bodyPr/>
          <a:lstStyle/>
          <a:p>
            <a:r>
              <a:rPr lang="en-US" dirty="0"/>
              <a:t>Objectives</a:t>
            </a:r>
          </a:p>
        </p:txBody>
      </p:sp>
      <p:sp>
        <p:nvSpPr>
          <p:cNvPr id="4" name="Slide Number Placeholder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a:lstStyle/>
          <a:p>
            <a:fld id="{75DF2D63-3FF5-D547-96B9-BE9CCD1ABA58}" type="slidenum">
              <a:rPr lang="en-US" smtClean="0"/>
              <a:pPr/>
              <a:t>2</a:t>
            </a:fld>
            <a:endParaRPr lang="en-US" dirty="0"/>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p:txBody>
          <a:bodyPr/>
          <a:lstStyle/>
          <a:p>
            <a:r>
              <a:rPr lang="en-US" dirty="0"/>
              <a:t>To be able to</a:t>
            </a:r>
          </a:p>
          <a:p>
            <a:endParaRPr lang="en-US" dirty="0"/>
          </a:p>
        </p:txBody>
      </p:sp>
      <p:pic>
        <p:nvPicPr>
          <p:cNvPr id="10" name="Picture Placeholder 9">
            <a:extLst>
              <a:ext uri="{FF2B5EF4-FFF2-40B4-BE49-F238E27FC236}">
                <a16:creationId xmlns:a16="http://schemas.microsoft.com/office/drawing/2014/main" id="{73EEBB35-1E51-4C02-A7B0-97E3F66F520E}"/>
              </a:ext>
            </a:extLst>
          </p:cNvPr>
          <p:cNvPicPr>
            <a:picLocks noGrp="1" noChangeAspect="1"/>
          </p:cNvPicPr>
          <p:nvPr>
            <p:ph type="pic" sz="quarter" idx="13"/>
          </p:nvPr>
        </p:nvPicPr>
        <p:blipFill>
          <a:blip r:embed="rId2"/>
          <a:srcRect t="16260" b="16260"/>
          <a:stretch>
            <a:fillRect/>
          </a:stretch>
        </p:blipFill>
        <p:spPr>
          <a:xfrm>
            <a:off x="6515822" y="948906"/>
            <a:ext cx="4874097" cy="5070895"/>
          </a:xfrm>
        </p:spPr>
      </p:pic>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168A-9F8B-AE64-6A3B-DD036396CD45}"/>
              </a:ext>
            </a:extLst>
          </p:cNvPr>
          <p:cNvSpPr>
            <a:spLocks noGrp="1"/>
          </p:cNvSpPr>
          <p:nvPr>
            <p:ph type="title"/>
          </p:nvPr>
        </p:nvSpPr>
        <p:spPr>
          <a:xfrm>
            <a:off x="1097280" y="385312"/>
            <a:ext cx="10021824" cy="770627"/>
          </a:xfrm>
        </p:spPr>
        <p:txBody>
          <a:bodyPr/>
          <a:lstStyle/>
          <a:p>
            <a:pPr algn="l"/>
            <a:r>
              <a:rPr lang="en-US" sz="4400" dirty="0">
                <a:cs typeface="Calibri Light"/>
              </a:rPr>
              <a:t>Database Security Measures</a:t>
            </a:r>
          </a:p>
        </p:txBody>
      </p:sp>
      <p:sp>
        <p:nvSpPr>
          <p:cNvPr id="3" name="Slide Number Placeholder 2">
            <a:extLst>
              <a:ext uri="{FF2B5EF4-FFF2-40B4-BE49-F238E27FC236}">
                <a16:creationId xmlns:a16="http://schemas.microsoft.com/office/drawing/2014/main" id="{F08CF61D-4147-236F-218C-CE2A064E6BD9}"/>
              </a:ext>
            </a:extLst>
          </p:cNvPr>
          <p:cNvSpPr>
            <a:spLocks noGrp="1"/>
          </p:cNvSpPr>
          <p:nvPr>
            <p:ph type="sldNum" sz="quarter" idx="10"/>
          </p:nvPr>
        </p:nvSpPr>
        <p:spPr/>
        <p:txBody>
          <a:bodyPr/>
          <a:lstStyle/>
          <a:p>
            <a:fld id="{75DF2D63-3FF5-D547-96B9-BE9CCD1ABA58}" type="slidenum">
              <a:rPr lang="en-US" smtClean="0"/>
              <a:pPr/>
              <a:t>20</a:t>
            </a:fld>
            <a:endParaRPr lang="en-US" dirty="0"/>
          </a:p>
        </p:txBody>
      </p:sp>
      <p:sp>
        <p:nvSpPr>
          <p:cNvPr id="9" name="Text Placeholder 8">
            <a:extLst>
              <a:ext uri="{FF2B5EF4-FFF2-40B4-BE49-F238E27FC236}">
                <a16:creationId xmlns:a16="http://schemas.microsoft.com/office/drawing/2014/main" id="{4555555B-2DC1-8FAB-836A-FF067294BAB7}"/>
              </a:ext>
            </a:extLst>
          </p:cNvPr>
          <p:cNvSpPr>
            <a:spLocks noGrp="1"/>
          </p:cNvSpPr>
          <p:nvPr>
            <p:ph type="body" sz="quarter" idx="16"/>
          </p:nvPr>
        </p:nvSpPr>
        <p:spPr>
          <a:xfrm>
            <a:off x="1085088" y="1477993"/>
            <a:ext cx="10021824" cy="5380007"/>
          </a:xfrm>
        </p:spPr>
        <p:txBody>
          <a:bodyPr anchor="t"/>
          <a:lstStyle/>
          <a:p>
            <a:pPr algn="l" rtl="0" fontAlgn="base">
              <a:lnSpc>
                <a:spcPct val="150000"/>
              </a:lnSpc>
              <a:spcBef>
                <a:spcPts val="0"/>
              </a:spcBef>
              <a:spcAft>
                <a:spcPts val="0"/>
              </a:spcAft>
            </a:pPr>
            <a:r>
              <a:rPr lang="en-US" sz="2000" b="0" i="0" u="none" strike="noStrike" cap="none" spc="0" dirty="0">
                <a:effectLst/>
                <a:latin typeface="Bookman Old Style" panose="02050604050505020204" pitchFamily="18" charset="0"/>
              </a:rPr>
              <a:t>DBMS ensures data security through various measures such as authentication, encryption, backup and access controls. </a:t>
            </a:r>
          </a:p>
          <a:p>
            <a:pPr marL="342900" indent="-342900" algn="l" rtl="0" fontAlgn="base">
              <a:lnSpc>
                <a:spcPct val="150000"/>
              </a:lnSpc>
              <a:spcBef>
                <a:spcPts val="0"/>
              </a:spcBef>
              <a:spcAft>
                <a:spcPts val="0"/>
              </a:spcAft>
              <a:buFont typeface="Arial" panose="020B0604020202020204" pitchFamily="34" charset="0"/>
              <a:buChar char="•"/>
            </a:pPr>
            <a:r>
              <a:rPr lang="en-US" sz="2000" b="0" i="0" u="none" strike="noStrike" cap="none" spc="0" dirty="0">
                <a:effectLst/>
                <a:latin typeface="Bookman Old Style" panose="02050604050505020204" pitchFamily="18" charset="0"/>
              </a:rPr>
              <a:t>User authentication ensures that only authorized users can access the data, </a:t>
            </a:r>
          </a:p>
          <a:p>
            <a:pPr marL="342900" indent="-342900" algn="l" rtl="0" fontAlgn="base">
              <a:lnSpc>
                <a:spcPct val="150000"/>
              </a:lnSpc>
              <a:spcBef>
                <a:spcPts val="0"/>
              </a:spcBef>
              <a:spcAft>
                <a:spcPts val="0"/>
              </a:spcAft>
              <a:buFont typeface="Arial" panose="020B0604020202020204" pitchFamily="34" charset="0"/>
              <a:buChar char="•"/>
            </a:pPr>
            <a:r>
              <a:rPr lang="en-US" sz="2000" b="0" i="0" u="none" strike="noStrike" cap="none" spc="0" dirty="0">
                <a:effectLst/>
                <a:latin typeface="Bookman Old Style" panose="02050604050505020204" pitchFamily="18" charset="0"/>
              </a:rPr>
              <a:t>encryption safeguards data from unauthorized access during transmission or storage. </a:t>
            </a:r>
          </a:p>
          <a:p>
            <a:pPr marL="342900" indent="-342900" algn="l" rtl="0" fontAlgn="base">
              <a:lnSpc>
                <a:spcPct val="150000"/>
              </a:lnSpc>
              <a:spcBef>
                <a:spcPts val="0"/>
              </a:spcBef>
              <a:spcAft>
                <a:spcPts val="0"/>
              </a:spcAft>
              <a:buFont typeface="Arial" panose="020B0604020202020204" pitchFamily="34" charset="0"/>
              <a:buChar char="•"/>
            </a:pPr>
            <a:r>
              <a:rPr lang="en-US" sz="2000" b="0" i="0" u="none" strike="noStrike" cap="none" spc="0" dirty="0">
                <a:effectLst/>
                <a:latin typeface="Bookman Old Style" panose="02050604050505020204" pitchFamily="18" charset="0"/>
              </a:rPr>
              <a:t>Access controls allow administrators to define user permissions, limiting data access to specific individuals or roles, thus preventing unauthorized modifications or deletions.</a:t>
            </a:r>
          </a:p>
          <a:p>
            <a:pPr marL="342900" indent="-342900" algn="l" rtl="0" fontAlgn="base">
              <a:lnSpc>
                <a:spcPct val="150000"/>
              </a:lnSpc>
              <a:spcBef>
                <a:spcPts val="0"/>
              </a:spcBef>
              <a:spcAft>
                <a:spcPts val="0"/>
              </a:spcAft>
              <a:buFont typeface="Arial" panose="020B0604020202020204" pitchFamily="34" charset="0"/>
              <a:buChar char="•"/>
            </a:pPr>
            <a:r>
              <a:rPr lang="en-US" sz="2000" b="0" i="0" u="none" strike="noStrike" cap="none" spc="0" dirty="0">
                <a:effectLst/>
                <a:latin typeface="Bookman Old Style" panose="02050604050505020204" pitchFamily="18" charset="0"/>
              </a:rPr>
              <a:t>Backup procedures: to safe guard the data and constantly endure that data does not loose its integrity data need to be backed up periodically.</a:t>
            </a:r>
          </a:p>
        </p:txBody>
      </p:sp>
    </p:spTree>
    <p:extLst>
      <p:ext uri="{BB962C8B-B14F-4D97-AF65-F5344CB8AC3E}">
        <p14:creationId xmlns:p14="http://schemas.microsoft.com/office/powerpoint/2010/main" val="1365606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Test tubes with one test tube in orange with drops">
            <a:extLst>
              <a:ext uri="{FF2B5EF4-FFF2-40B4-BE49-F238E27FC236}">
                <a16:creationId xmlns:a16="http://schemas.microsoft.com/office/drawing/2014/main" id="{B085A606-2989-65E2-7F4F-7E3355B7763A}"/>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9523562" y="202721"/>
            <a:ext cx="2340634" cy="1907300"/>
          </a:xfrm>
        </p:spPr>
      </p:pic>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a:xfrm>
            <a:off x="1060530" y="320385"/>
            <a:ext cx="10333181" cy="1439404"/>
          </a:xfrm>
        </p:spPr>
        <p:txBody>
          <a:bodyPr anchor="t"/>
          <a:lstStyle/>
          <a:p>
            <a:r>
              <a:rPr lang="en-US" dirty="0"/>
              <a:t>“components that play essential roles in interacting with and managing databases.</a:t>
            </a:r>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21</a:t>
            </a:fld>
            <a:endParaRPr lang="en-US" dirty="0"/>
          </a:p>
        </p:txBody>
      </p:sp>
      <p:sp>
        <p:nvSpPr>
          <p:cNvPr id="8" name="TextBox 7">
            <a:extLst>
              <a:ext uri="{FF2B5EF4-FFF2-40B4-BE49-F238E27FC236}">
                <a16:creationId xmlns:a16="http://schemas.microsoft.com/office/drawing/2014/main" id="{60052F20-435D-476C-B881-5507780D7312}"/>
              </a:ext>
            </a:extLst>
          </p:cNvPr>
          <p:cNvSpPr txBox="1"/>
          <p:nvPr/>
        </p:nvSpPr>
        <p:spPr>
          <a:xfrm>
            <a:off x="877824" y="1788447"/>
            <a:ext cx="9077233" cy="4415504"/>
          </a:xfrm>
          <a:prstGeom prst="rect">
            <a:avLst/>
          </a:prstGeom>
          <a:noFill/>
        </p:spPr>
        <p:txBody>
          <a:bodyPr wrap="square">
            <a:spAutoFit/>
          </a:bodyPr>
          <a:lstStyle/>
          <a:p>
            <a:pPr algn="l">
              <a:lnSpc>
                <a:spcPct val="200000"/>
              </a:lnSpc>
            </a:pPr>
            <a:r>
              <a:rPr lang="en-US" sz="2400" i="0" dirty="0">
                <a:solidFill>
                  <a:srgbClr val="111111"/>
                </a:solidFill>
                <a:effectLst/>
                <a:latin typeface="Bookman Old Style" panose="02050604050505020204" pitchFamily="18" charset="0"/>
              </a:rPr>
              <a:t>A developer interface, also known as a development interface or programming interface, is the means by which software developers interact with the DBMS to create, modify, and query databases.</a:t>
            </a:r>
          </a:p>
          <a:p>
            <a:pPr algn="l">
              <a:lnSpc>
                <a:spcPct val="200000"/>
              </a:lnSpc>
            </a:pPr>
            <a:r>
              <a:rPr lang="en-US" sz="2400" i="0" dirty="0">
                <a:solidFill>
                  <a:srgbClr val="111111"/>
                </a:solidFill>
                <a:effectLst/>
                <a:latin typeface="Bookman Old Style" panose="02050604050505020204" pitchFamily="18" charset="0"/>
              </a:rPr>
              <a:t>It includes tools, libraries, and programming languages that developers use to communicate with the database</a:t>
            </a:r>
            <a:r>
              <a:rPr lang="en-US" sz="2000" i="0" dirty="0">
                <a:solidFill>
                  <a:srgbClr val="111111"/>
                </a:solidFill>
                <a:effectLst/>
                <a:latin typeface="Bookman Old Style" panose="02050604050505020204" pitchFamily="18" charset="0"/>
              </a:rPr>
              <a:t>.</a:t>
            </a:r>
          </a:p>
        </p:txBody>
      </p:sp>
    </p:spTree>
    <p:extLst>
      <p:ext uri="{BB962C8B-B14F-4D97-AF65-F5344CB8AC3E}">
        <p14:creationId xmlns:p14="http://schemas.microsoft.com/office/powerpoint/2010/main" val="1041770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Test tubes with one test tube in orange with drops">
            <a:extLst>
              <a:ext uri="{FF2B5EF4-FFF2-40B4-BE49-F238E27FC236}">
                <a16:creationId xmlns:a16="http://schemas.microsoft.com/office/drawing/2014/main" id="{B085A606-2989-65E2-7F4F-7E3355B7763A}"/>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9523562" y="202721"/>
            <a:ext cx="2340634" cy="1907300"/>
          </a:xfrm>
        </p:spPr>
      </p:pic>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a:xfrm>
            <a:off x="1060530" y="320385"/>
            <a:ext cx="10333181" cy="1439404"/>
          </a:xfrm>
        </p:spPr>
        <p:txBody>
          <a:bodyPr anchor="t"/>
          <a:lstStyle/>
          <a:p>
            <a:r>
              <a:rPr lang="en-US" dirty="0"/>
              <a:t>“components that play essential roles in interacting with and managing databases.</a:t>
            </a:r>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22</a:t>
            </a:fld>
            <a:endParaRPr lang="en-US" dirty="0"/>
          </a:p>
        </p:txBody>
      </p:sp>
      <p:sp>
        <p:nvSpPr>
          <p:cNvPr id="8" name="TextBox 7">
            <a:extLst>
              <a:ext uri="{FF2B5EF4-FFF2-40B4-BE49-F238E27FC236}">
                <a16:creationId xmlns:a16="http://schemas.microsoft.com/office/drawing/2014/main" id="{60052F20-435D-476C-B881-5507780D7312}"/>
              </a:ext>
            </a:extLst>
          </p:cNvPr>
          <p:cNvSpPr txBox="1"/>
          <p:nvPr/>
        </p:nvSpPr>
        <p:spPr>
          <a:xfrm>
            <a:off x="877824" y="1889885"/>
            <a:ext cx="7938545" cy="4314066"/>
          </a:xfrm>
          <a:prstGeom prst="rect">
            <a:avLst/>
          </a:prstGeom>
          <a:noFill/>
        </p:spPr>
        <p:txBody>
          <a:bodyPr wrap="square">
            <a:spAutoFit/>
          </a:bodyPr>
          <a:lstStyle/>
          <a:p>
            <a:pPr algn="l">
              <a:lnSpc>
                <a:spcPct val="200000"/>
              </a:lnSpc>
            </a:pPr>
            <a:r>
              <a:rPr lang="en-US" sz="2000" i="0" dirty="0">
                <a:solidFill>
                  <a:srgbClr val="111111"/>
                </a:solidFill>
                <a:effectLst/>
                <a:latin typeface="Bookman Old Style" panose="02050604050505020204" pitchFamily="18" charset="0"/>
              </a:rPr>
              <a:t>It allows developers to perform tasks such as defining the database schema, inserting or updating data, and executing queries.</a:t>
            </a:r>
          </a:p>
          <a:p>
            <a:pPr algn="l">
              <a:lnSpc>
                <a:spcPct val="200000"/>
              </a:lnSpc>
            </a:pPr>
            <a:r>
              <a:rPr lang="en-US" sz="2000" i="0" dirty="0">
                <a:solidFill>
                  <a:srgbClr val="111111"/>
                </a:solidFill>
                <a:effectLst/>
                <a:latin typeface="Bookman Old Style" panose="02050604050505020204" pitchFamily="18" charset="0"/>
              </a:rPr>
              <a:t>Common developer interfaces include SQL (Structured Query Language) for relational databases and various APIs (Application Programming Interfaces) for interacting with NoSQL databases.</a:t>
            </a:r>
            <a:endParaRPr lang="en-US" sz="2000" b="0" i="0" dirty="0">
              <a:solidFill>
                <a:srgbClr val="111111"/>
              </a:solidFill>
              <a:effectLst/>
              <a:latin typeface="-apple-system"/>
            </a:endParaRPr>
          </a:p>
        </p:txBody>
      </p:sp>
    </p:spTree>
    <p:extLst>
      <p:ext uri="{BB962C8B-B14F-4D97-AF65-F5344CB8AC3E}">
        <p14:creationId xmlns:p14="http://schemas.microsoft.com/office/powerpoint/2010/main" val="623265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Test tubes with one test tube in orange with drops">
            <a:extLst>
              <a:ext uri="{FF2B5EF4-FFF2-40B4-BE49-F238E27FC236}">
                <a16:creationId xmlns:a16="http://schemas.microsoft.com/office/drawing/2014/main" id="{B085A606-2989-65E2-7F4F-7E3355B7763A}"/>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9523562" y="202721"/>
            <a:ext cx="2340634" cy="1907300"/>
          </a:xfrm>
        </p:spPr>
      </p:pic>
      <p:sp>
        <p:nvSpPr>
          <p:cNvPr id="2" name="Title 1">
            <a:extLst>
              <a:ext uri="{FF2B5EF4-FFF2-40B4-BE49-F238E27FC236}">
                <a16:creationId xmlns:a16="http://schemas.microsoft.com/office/drawing/2014/main" id="{CD3927EA-A6AD-97BC-1ADB-6D8D1A4FCEBA}"/>
              </a:ext>
            </a:extLst>
          </p:cNvPr>
          <p:cNvSpPr>
            <a:spLocks noGrp="1"/>
          </p:cNvSpPr>
          <p:nvPr>
            <p:ph type="title"/>
          </p:nvPr>
        </p:nvSpPr>
        <p:spPr>
          <a:xfrm>
            <a:off x="1060530" y="320385"/>
            <a:ext cx="10333181" cy="1439404"/>
          </a:xfrm>
        </p:spPr>
        <p:txBody>
          <a:bodyPr anchor="t"/>
          <a:lstStyle/>
          <a:p>
            <a:r>
              <a:rPr lang="en-US" dirty="0"/>
              <a:t>“components that play essential roles in interacting with and managing databases.</a:t>
            </a:r>
          </a:p>
        </p:txBody>
      </p:sp>
      <p:sp>
        <p:nvSpPr>
          <p:cNvPr id="3" name="Slide Number Placeholder 2">
            <a:extLst>
              <a:ext uri="{FF2B5EF4-FFF2-40B4-BE49-F238E27FC236}">
                <a16:creationId xmlns:a16="http://schemas.microsoft.com/office/drawing/2014/main" id="{3153FD9C-E800-BC25-A5D0-315AB602F483}"/>
              </a:ext>
            </a:extLst>
          </p:cNvPr>
          <p:cNvSpPr>
            <a:spLocks noGrp="1"/>
          </p:cNvSpPr>
          <p:nvPr>
            <p:ph type="sldNum" sz="quarter" idx="11"/>
          </p:nvPr>
        </p:nvSpPr>
        <p:spPr/>
        <p:txBody>
          <a:bodyPr/>
          <a:lstStyle/>
          <a:p>
            <a:fld id="{75DF2D63-3FF5-D547-96B9-BE9CCD1ABA58}" type="slidenum">
              <a:rPr lang="en-US" smtClean="0"/>
              <a:pPr/>
              <a:t>23</a:t>
            </a:fld>
            <a:endParaRPr lang="en-US" dirty="0"/>
          </a:p>
        </p:txBody>
      </p:sp>
      <p:sp>
        <p:nvSpPr>
          <p:cNvPr id="8" name="TextBox 7">
            <a:extLst>
              <a:ext uri="{FF2B5EF4-FFF2-40B4-BE49-F238E27FC236}">
                <a16:creationId xmlns:a16="http://schemas.microsoft.com/office/drawing/2014/main" id="{60052F20-435D-476C-B881-5507780D7312}"/>
              </a:ext>
            </a:extLst>
          </p:cNvPr>
          <p:cNvSpPr txBox="1"/>
          <p:nvPr/>
        </p:nvSpPr>
        <p:spPr>
          <a:xfrm>
            <a:off x="877824" y="1889885"/>
            <a:ext cx="8317934" cy="4296625"/>
          </a:xfrm>
          <a:prstGeom prst="rect">
            <a:avLst/>
          </a:prstGeom>
          <a:noFill/>
        </p:spPr>
        <p:txBody>
          <a:bodyPr wrap="square">
            <a:spAutoFit/>
          </a:bodyPr>
          <a:lstStyle/>
          <a:p>
            <a:pPr algn="l">
              <a:lnSpc>
                <a:spcPct val="200000"/>
              </a:lnSpc>
            </a:pPr>
            <a:r>
              <a:rPr lang="en-US" sz="2000" i="0" dirty="0">
                <a:solidFill>
                  <a:srgbClr val="111111"/>
                </a:solidFill>
                <a:effectLst/>
                <a:latin typeface="Bookman Old Style" panose="02050604050505020204" pitchFamily="18" charset="0"/>
              </a:rPr>
              <a:t>Example:</a:t>
            </a:r>
          </a:p>
          <a:p>
            <a:pPr algn="l">
              <a:lnSpc>
                <a:spcPct val="200000"/>
              </a:lnSpc>
            </a:pPr>
            <a:r>
              <a:rPr lang="en-US" sz="2400" i="0" dirty="0">
                <a:solidFill>
                  <a:srgbClr val="111111"/>
                </a:solidFill>
                <a:effectLst/>
                <a:latin typeface="Bookman Old Style" panose="02050604050505020204" pitchFamily="18" charset="0"/>
              </a:rPr>
              <a:t>In the case of a relational database, developers commonly use SQL commands through a command-line interface, graphical user interface (GUI) tools, or programmatically through programming languages like Java, Python, or C#</a:t>
            </a:r>
            <a:endParaRPr lang="en-US" sz="2400" b="0" i="0" dirty="0">
              <a:solidFill>
                <a:srgbClr val="111111"/>
              </a:solidFill>
              <a:effectLst/>
              <a:latin typeface="-apple-system"/>
            </a:endParaRPr>
          </a:p>
        </p:txBody>
      </p:sp>
    </p:spTree>
    <p:extLst>
      <p:ext uri="{BB962C8B-B14F-4D97-AF65-F5344CB8AC3E}">
        <p14:creationId xmlns:p14="http://schemas.microsoft.com/office/powerpoint/2010/main" val="2787346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826D-85A9-4226-8412-24D746CB2620}"/>
              </a:ext>
            </a:extLst>
          </p:cNvPr>
          <p:cNvSpPr>
            <a:spLocks noGrp="1"/>
          </p:cNvSpPr>
          <p:nvPr>
            <p:ph type="title"/>
          </p:nvPr>
        </p:nvSpPr>
        <p:spPr>
          <a:xfrm>
            <a:off x="213590" y="1188887"/>
            <a:ext cx="3556154" cy="2873745"/>
          </a:xfrm>
        </p:spPr>
        <p:txBody>
          <a:bodyPr/>
          <a:lstStyle/>
          <a:p>
            <a:r>
              <a:rPr lang="en-US" sz="3600" dirty="0"/>
              <a:t>Query </a:t>
            </a:r>
            <a:br>
              <a:rPr lang="en-US" sz="3600" dirty="0"/>
            </a:br>
            <a:br>
              <a:rPr lang="en-US" sz="3600" dirty="0"/>
            </a:br>
            <a:r>
              <a:rPr lang="en-US" sz="3600" dirty="0"/>
              <a:t>Processor</a:t>
            </a:r>
          </a:p>
        </p:txBody>
      </p:sp>
      <p:sp>
        <p:nvSpPr>
          <p:cNvPr id="3" name="Content Placeholder 2">
            <a:extLst>
              <a:ext uri="{FF2B5EF4-FFF2-40B4-BE49-F238E27FC236}">
                <a16:creationId xmlns:a16="http://schemas.microsoft.com/office/drawing/2014/main" id="{C58BA386-1408-4C5E-8FF2-3B70527E5096}"/>
              </a:ext>
            </a:extLst>
          </p:cNvPr>
          <p:cNvSpPr>
            <a:spLocks noGrp="1"/>
          </p:cNvSpPr>
          <p:nvPr>
            <p:ph idx="1"/>
          </p:nvPr>
        </p:nvSpPr>
        <p:spPr>
          <a:xfrm>
            <a:off x="3769744" y="0"/>
            <a:ext cx="7116792" cy="6858000"/>
          </a:xfrm>
        </p:spPr>
        <p:txBody>
          <a:bodyPr/>
          <a:lstStyle/>
          <a:p>
            <a:pPr>
              <a:lnSpc>
                <a:spcPct val="200000"/>
              </a:lnSpc>
            </a:pPr>
            <a:r>
              <a:rPr lang="en-US" sz="2400" dirty="0">
                <a:latin typeface="Bookman Old Style" panose="02050604050505020204" pitchFamily="18" charset="0"/>
              </a:rPr>
              <a:t>The query processor is responsible for interpreting and executing queries issued by users or applications.</a:t>
            </a:r>
          </a:p>
          <a:p>
            <a:pPr>
              <a:lnSpc>
                <a:spcPct val="200000"/>
              </a:lnSpc>
            </a:pPr>
            <a:r>
              <a:rPr lang="en-US" sz="2400" dirty="0">
                <a:latin typeface="Bookman Old Style" panose="02050604050505020204" pitchFamily="18" charset="0"/>
              </a:rPr>
              <a:t>It takes the SQL queries (or queries in other query languages) submitted through the developer interface and translates them into a series of steps that the DBMS can execute to retrieve or manipulate data.</a:t>
            </a:r>
          </a:p>
        </p:txBody>
      </p:sp>
      <p:sp>
        <p:nvSpPr>
          <p:cNvPr id="4" name="Slide Number Placeholder 3">
            <a:extLst>
              <a:ext uri="{FF2B5EF4-FFF2-40B4-BE49-F238E27FC236}">
                <a16:creationId xmlns:a16="http://schemas.microsoft.com/office/drawing/2014/main" id="{73775B7B-A625-4C2B-9999-0C2CFB44998A}"/>
              </a:ext>
            </a:extLst>
          </p:cNvPr>
          <p:cNvSpPr>
            <a:spLocks noGrp="1"/>
          </p:cNvSpPr>
          <p:nvPr>
            <p:ph type="sldNum" sz="quarter" idx="11"/>
          </p:nvPr>
        </p:nvSpPr>
        <p:spPr/>
        <p:txBody>
          <a:bodyPr/>
          <a:lstStyle/>
          <a:p>
            <a:fld id="{75DF2D63-3FF5-D547-96B9-BE9CCD1ABA58}" type="slidenum">
              <a:rPr lang="en-US" smtClean="0"/>
              <a:pPr/>
              <a:t>24</a:t>
            </a:fld>
            <a:endParaRPr lang="en-US" dirty="0"/>
          </a:p>
        </p:txBody>
      </p:sp>
    </p:spTree>
    <p:extLst>
      <p:ext uri="{BB962C8B-B14F-4D97-AF65-F5344CB8AC3E}">
        <p14:creationId xmlns:p14="http://schemas.microsoft.com/office/powerpoint/2010/main" val="1160476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826D-85A9-4226-8412-24D746CB2620}"/>
              </a:ext>
            </a:extLst>
          </p:cNvPr>
          <p:cNvSpPr>
            <a:spLocks noGrp="1"/>
          </p:cNvSpPr>
          <p:nvPr>
            <p:ph type="title"/>
          </p:nvPr>
        </p:nvSpPr>
        <p:spPr>
          <a:xfrm>
            <a:off x="213590" y="1188887"/>
            <a:ext cx="3556154" cy="2873745"/>
          </a:xfrm>
        </p:spPr>
        <p:txBody>
          <a:bodyPr/>
          <a:lstStyle/>
          <a:p>
            <a:r>
              <a:rPr lang="en-US" sz="3600" dirty="0"/>
              <a:t>Query </a:t>
            </a:r>
            <a:br>
              <a:rPr lang="en-US" sz="3600" dirty="0"/>
            </a:br>
            <a:br>
              <a:rPr lang="en-US" sz="3600" dirty="0"/>
            </a:br>
            <a:r>
              <a:rPr lang="en-US" sz="3600" dirty="0"/>
              <a:t>Processor</a:t>
            </a:r>
          </a:p>
        </p:txBody>
      </p:sp>
      <p:sp>
        <p:nvSpPr>
          <p:cNvPr id="3" name="Content Placeholder 2">
            <a:extLst>
              <a:ext uri="{FF2B5EF4-FFF2-40B4-BE49-F238E27FC236}">
                <a16:creationId xmlns:a16="http://schemas.microsoft.com/office/drawing/2014/main" id="{C58BA386-1408-4C5E-8FF2-3B70527E5096}"/>
              </a:ext>
            </a:extLst>
          </p:cNvPr>
          <p:cNvSpPr>
            <a:spLocks noGrp="1"/>
          </p:cNvSpPr>
          <p:nvPr>
            <p:ph idx="1"/>
          </p:nvPr>
        </p:nvSpPr>
        <p:spPr>
          <a:xfrm>
            <a:off x="3769744" y="0"/>
            <a:ext cx="8208666" cy="6858000"/>
          </a:xfrm>
        </p:spPr>
        <p:txBody>
          <a:bodyPr/>
          <a:lstStyle/>
          <a:p>
            <a:pPr>
              <a:lnSpc>
                <a:spcPct val="200000"/>
              </a:lnSpc>
            </a:pPr>
            <a:r>
              <a:rPr lang="en-US" sz="2400" dirty="0">
                <a:latin typeface="Bookman Old Style" panose="02050604050505020204" pitchFamily="18" charset="0"/>
              </a:rPr>
              <a:t>The query processor optimizes the query execution plan to enhance performance by considering factors like indexing, caching, and query rewriting.</a:t>
            </a:r>
          </a:p>
          <a:p>
            <a:pPr>
              <a:lnSpc>
                <a:spcPct val="200000"/>
              </a:lnSpc>
            </a:pPr>
            <a:r>
              <a:rPr lang="en-US" sz="2400" dirty="0">
                <a:latin typeface="Bookman Old Style" panose="02050604050505020204" pitchFamily="18" charset="0"/>
              </a:rPr>
              <a:t>It also ensures data integrity, security, and concurrency control during query execution.</a:t>
            </a:r>
          </a:p>
        </p:txBody>
      </p:sp>
      <p:sp>
        <p:nvSpPr>
          <p:cNvPr id="4" name="Slide Number Placeholder 3">
            <a:extLst>
              <a:ext uri="{FF2B5EF4-FFF2-40B4-BE49-F238E27FC236}">
                <a16:creationId xmlns:a16="http://schemas.microsoft.com/office/drawing/2014/main" id="{73775B7B-A625-4C2B-9999-0C2CFB44998A}"/>
              </a:ext>
            </a:extLst>
          </p:cNvPr>
          <p:cNvSpPr>
            <a:spLocks noGrp="1"/>
          </p:cNvSpPr>
          <p:nvPr>
            <p:ph type="sldNum" sz="quarter" idx="11"/>
          </p:nvPr>
        </p:nvSpPr>
        <p:spPr/>
        <p:txBody>
          <a:bodyPr/>
          <a:lstStyle/>
          <a:p>
            <a:fld id="{75DF2D63-3FF5-D547-96B9-BE9CCD1ABA58}" type="slidenum">
              <a:rPr lang="en-US" smtClean="0"/>
              <a:pPr/>
              <a:t>25</a:t>
            </a:fld>
            <a:endParaRPr lang="en-US" dirty="0"/>
          </a:p>
        </p:txBody>
      </p:sp>
    </p:spTree>
    <p:extLst>
      <p:ext uri="{BB962C8B-B14F-4D97-AF65-F5344CB8AC3E}">
        <p14:creationId xmlns:p14="http://schemas.microsoft.com/office/powerpoint/2010/main" val="386177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826D-85A9-4226-8412-24D746CB2620}"/>
              </a:ext>
            </a:extLst>
          </p:cNvPr>
          <p:cNvSpPr>
            <a:spLocks noGrp="1"/>
          </p:cNvSpPr>
          <p:nvPr>
            <p:ph type="title"/>
          </p:nvPr>
        </p:nvSpPr>
        <p:spPr>
          <a:xfrm>
            <a:off x="213590" y="1188887"/>
            <a:ext cx="3556154" cy="2873745"/>
          </a:xfrm>
        </p:spPr>
        <p:txBody>
          <a:bodyPr/>
          <a:lstStyle/>
          <a:p>
            <a:r>
              <a:rPr lang="en-US" sz="3600" dirty="0"/>
              <a:t>Query </a:t>
            </a:r>
            <a:br>
              <a:rPr lang="en-US" sz="3600" dirty="0"/>
            </a:br>
            <a:br>
              <a:rPr lang="en-US" sz="3600" dirty="0"/>
            </a:br>
            <a:r>
              <a:rPr lang="en-US" sz="3600" dirty="0"/>
              <a:t>Processor</a:t>
            </a:r>
          </a:p>
        </p:txBody>
      </p:sp>
      <p:sp>
        <p:nvSpPr>
          <p:cNvPr id="3" name="Content Placeholder 2">
            <a:extLst>
              <a:ext uri="{FF2B5EF4-FFF2-40B4-BE49-F238E27FC236}">
                <a16:creationId xmlns:a16="http://schemas.microsoft.com/office/drawing/2014/main" id="{C58BA386-1408-4C5E-8FF2-3B70527E5096}"/>
              </a:ext>
            </a:extLst>
          </p:cNvPr>
          <p:cNvSpPr>
            <a:spLocks noGrp="1"/>
          </p:cNvSpPr>
          <p:nvPr>
            <p:ph idx="1"/>
          </p:nvPr>
        </p:nvSpPr>
        <p:spPr>
          <a:xfrm>
            <a:off x="3769744" y="866954"/>
            <a:ext cx="8208666" cy="5124091"/>
          </a:xfrm>
        </p:spPr>
        <p:txBody>
          <a:bodyPr/>
          <a:lstStyle/>
          <a:p>
            <a:pPr>
              <a:lnSpc>
                <a:spcPct val="200000"/>
              </a:lnSpc>
            </a:pPr>
            <a:r>
              <a:rPr lang="en-US" sz="2400" dirty="0">
                <a:latin typeface="Bookman Old Style" panose="02050604050505020204" pitchFamily="18" charset="0"/>
              </a:rPr>
              <a:t>The query processor optimizes the query execution plan to enhance performance by considering factors like indexing, caching, and query rewriting.</a:t>
            </a:r>
          </a:p>
          <a:p>
            <a:pPr>
              <a:lnSpc>
                <a:spcPct val="200000"/>
              </a:lnSpc>
            </a:pPr>
            <a:r>
              <a:rPr lang="en-US" sz="2400" dirty="0">
                <a:latin typeface="Bookman Old Style" panose="02050604050505020204" pitchFamily="18" charset="0"/>
              </a:rPr>
              <a:t>It also ensures data integrity, security, and concurrency control during query execution.</a:t>
            </a:r>
          </a:p>
        </p:txBody>
      </p:sp>
      <p:sp>
        <p:nvSpPr>
          <p:cNvPr id="4" name="Slide Number Placeholder 3">
            <a:extLst>
              <a:ext uri="{FF2B5EF4-FFF2-40B4-BE49-F238E27FC236}">
                <a16:creationId xmlns:a16="http://schemas.microsoft.com/office/drawing/2014/main" id="{73775B7B-A625-4C2B-9999-0C2CFB44998A}"/>
              </a:ext>
            </a:extLst>
          </p:cNvPr>
          <p:cNvSpPr>
            <a:spLocks noGrp="1"/>
          </p:cNvSpPr>
          <p:nvPr>
            <p:ph type="sldNum" sz="quarter" idx="11"/>
          </p:nvPr>
        </p:nvSpPr>
        <p:spPr/>
        <p:txBody>
          <a:bodyPr/>
          <a:lstStyle/>
          <a:p>
            <a:fld id="{75DF2D63-3FF5-D547-96B9-BE9CCD1ABA58}" type="slidenum">
              <a:rPr lang="en-US" smtClean="0"/>
              <a:pPr/>
              <a:t>26</a:t>
            </a:fld>
            <a:endParaRPr lang="en-US" dirty="0"/>
          </a:p>
        </p:txBody>
      </p:sp>
    </p:spTree>
    <p:extLst>
      <p:ext uri="{BB962C8B-B14F-4D97-AF65-F5344CB8AC3E}">
        <p14:creationId xmlns:p14="http://schemas.microsoft.com/office/powerpoint/2010/main" val="3022297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826D-85A9-4226-8412-24D746CB2620}"/>
              </a:ext>
            </a:extLst>
          </p:cNvPr>
          <p:cNvSpPr>
            <a:spLocks noGrp="1"/>
          </p:cNvSpPr>
          <p:nvPr>
            <p:ph type="title"/>
          </p:nvPr>
        </p:nvSpPr>
        <p:spPr>
          <a:xfrm>
            <a:off x="213590" y="1188887"/>
            <a:ext cx="3556154" cy="2873745"/>
          </a:xfrm>
        </p:spPr>
        <p:txBody>
          <a:bodyPr/>
          <a:lstStyle/>
          <a:p>
            <a:r>
              <a:rPr lang="en-US" sz="3600" dirty="0"/>
              <a:t>Query </a:t>
            </a:r>
            <a:br>
              <a:rPr lang="en-US" sz="3600" dirty="0"/>
            </a:br>
            <a:br>
              <a:rPr lang="en-US" sz="3600" dirty="0"/>
            </a:br>
            <a:r>
              <a:rPr lang="en-US" sz="3600" dirty="0"/>
              <a:t>Processor</a:t>
            </a:r>
            <a:br>
              <a:rPr lang="en-US" sz="3600" dirty="0"/>
            </a:br>
            <a:br>
              <a:rPr lang="en-US" sz="3600" dirty="0"/>
            </a:br>
            <a:r>
              <a:rPr lang="en-US" sz="3600" dirty="0"/>
              <a:t>example</a:t>
            </a:r>
          </a:p>
        </p:txBody>
      </p:sp>
      <p:sp>
        <p:nvSpPr>
          <p:cNvPr id="3" name="Content Placeholder 2">
            <a:extLst>
              <a:ext uri="{FF2B5EF4-FFF2-40B4-BE49-F238E27FC236}">
                <a16:creationId xmlns:a16="http://schemas.microsoft.com/office/drawing/2014/main" id="{C58BA386-1408-4C5E-8FF2-3B70527E5096}"/>
              </a:ext>
            </a:extLst>
          </p:cNvPr>
          <p:cNvSpPr>
            <a:spLocks noGrp="1"/>
          </p:cNvSpPr>
          <p:nvPr>
            <p:ph idx="1"/>
          </p:nvPr>
        </p:nvSpPr>
        <p:spPr>
          <a:xfrm>
            <a:off x="3769744" y="866954"/>
            <a:ext cx="8208666" cy="5124091"/>
          </a:xfrm>
        </p:spPr>
        <p:txBody>
          <a:bodyPr/>
          <a:lstStyle/>
          <a:p>
            <a:pPr>
              <a:lnSpc>
                <a:spcPct val="200000"/>
              </a:lnSpc>
            </a:pPr>
            <a:r>
              <a:rPr lang="en-US" sz="2400" dirty="0">
                <a:latin typeface="Bookman Old Style" panose="02050604050505020204" pitchFamily="18" charset="0"/>
              </a:rPr>
              <a:t>When a user submits a SQL query to retrieve data from a database, the query processor analyzes the query, determines the most efficient way to retrieve the data (based on the database's structure and indexes), and then executes the necessary operations to fulfill the query.</a:t>
            </a:r>
          </a:p>
        </p:txBody>
      </p:sp>
      <p:sp>
        <p:nvSpPr>
          <p:cNvPr id="4" name="Slide Number Placeholder 3">
            <a:extLst>
              <a:ext uri="{FF2B5EF4-FFF2-40B4-BE49-F238E27FC236}">
                <a16:creationId xmlns:a16="http://schemas.microsoft.com/office/drawing/2014/main" id="{73775B7B-A625-4C2B-9999-0C2CFB44998A}"/>
              </a:ext>
            </a:extLst>
          </p:cNvPr>
          <p:cNvSpPr>
            <a:spLocks noGrp="1"/>
          </p:cNvSpPr>
          <p:nvPr>
            <p:ph type="sldNum" sz="quarter" idx="11"/>
          </p:nvPr>
        </p:nvSpPr>
        <p:spPr/>
        <p:txBody>
          <a:bodyPr/>
          <a:lstStyle/>
          <a:p>
            <a:fld id="{75DF2D63-3FF5-D547-96B9-BE9CCD1ABA58}" type="slidenum">
              <a:rPr lang="en-US" smtClean="0"/>
              <a:pPr/>
              <a:t>27</a:t>
            </a:fld>
            <a:endParaRPr lang="en-US" dirty="0"/>
          </a:p>
        </p:txBody>
      </p:sp>
    </p:spTree>
    <p:extLst>
      <p:ext uri="{BB962C8B-B14F-4D97-AF65-F5344CB8AC3E}">
        <p14:creationId xmlns:p14="http://schemas.microsoft.com/office/powerpoint/2010/main" val="3308064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White DNA structure">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2">
            <a:alphaModFix amt="50000"/>
            <a:extLst>
              <a:ext uri="{28A0092B-C50C-407E-A947-70E740481C1C}">
                <a14:useLocalDpi xmlns:a14="http://schemas.microsoft.com/office/drawing/2010/main" val="0"/>
              </a:ext>
            </a:extLst>
          </a:blip>
          <a:srcRect/>
          <a:stretch/>
        </p:blipFill>
        <p:spPr/>
      </p:pic>
      <p:sp>
        <p:nvSpPr>
          <p:cNvPr id="19" name="Title 18">
            <a:extLst>
              <a:ext uri="{FF2B5EF4-FFF2-40B4-BE49-F238E27FC236}">
                <a16:creationId xmlns:a16="http://schemas.microsoft.com/office/drawing/2014/main" id="{1130D679-D78E-1F15-EC3D-4BED6D69B35F}"/>
              </a:ext>
            </a:extLst>
          </p:cNvPr>
          <p:cNvSpPr>
            <a:spLocks noGrp="1"/>
          </p:cNvSpPr>
          <p:nvPr>
            <p:ph type="title"/>
          </p:nvPr>
        </p:nvSpPr>
        <p:spPr/>
        <p:txBody>
          <a:bodyPr/>
          <a:lstStyle/>
          <a:p>
            <a:r>
              <a:rPr lang="en-US" dirty="0"/>
              <a:t>Thank you </a:t>
            </a:r>
          </a:p>
        </p:txBody>
      </p:sp>
      <p:pic>
        <p:nvPicPr>
          <p:cNvPr id="22" name="Picture Placeholder 25" descr="Bacteria cultured in a petri dish for a laboratory or a scientific investigation">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7" name="Text Placeholder 26">
            <a:extLst>
              <a:ext uri="{FF2B5EF4-FFF2-40B4-BE49-F238E27FC236}">
                <a16:creationId xmlns:a16="http://schemas.microsoft.com/office/drawing/2014/main" id="{BB8B6963-69FE-8A03-5E86-2BF855024B00}"/>
              </a:ext>
            </a:extLst>
          </p:cNvPr>
          <p:cNvSpPr>
            <a:spLocks noGrp="1"/>
          </p:cNvSpPr>
          <p:nvPr>
            <p:ph type="body" sz="quarter" idx="14"/>
          </p:nvPr>
        </p:nvSpPr>
        <p:spPr/>
        <p:txBody>
          <a:bodyPr/>
          <a:lstStyle/>
          <a:p>
            <a:pPr marL="0" indent="0" algn="ctr">
              <a:lnSpc>
                <a:spcPts val="2660"/>
              </a:lnSpc>
              <a:spcBef>
                <a:spcPts val="0"/>
              </a:spcBef>
              <a:buNone/>
            </a:pPr>
            <a:r>
              <a:rPr lang="en-US" sz="1400" cap="all" spc="0" dirty="0"/>
              <a:t>Jan sterling @janny.com</a:t>
            </a:r>
          </a:p>
        </p:txBody>
      </p:sp>
    </p:spTree>
    <p:extLst>
      <p:ext uri="{BB962C8B-B14F-4D97-AF65-F5344CB8AC3E}">
        <p14:creationId xmlns:p14="http://schemas.microsoft.com/office/powerpoint/2010/main" val="333412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5242790" y="146650"/>
            <a:ext cx="5760720" cy="548640"/>
          </a:xfrm>
        </p:spPr>
        <p:txBody>
          <a:bodyPr/>
          <a:lstStyle/>
          <a:p>
            <a:r>
              <a:rPr lang="en-US" dirty="0"/>
              <a:t>What is DBMS?</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3</a:t>
            </a:fld>
            <a:endParaRPr lang="en-US" dirty="0"/>
          </a:p>
        </p:txBody>
      </p:sp>
      <p:pic>
        <p:nvPicPr>
          <p:cNvPr id="7" name="Picture Placeholder 6" descr="Pipette over three glass jars">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4364966" y="966158"/>
            <a:ext cx="7272539" cy="5451895"/>
          </a:xfrm>
        </p:spPr>
        <p:txBody>
          <a:bodyPr/>
          <a:lstStyle/>
          <a:p>
            <a:pPr marL="0" indent="0">
              <a:buNone/>
            </a:pPr>
            <a:r>
              <a:rPr lang="en-US" sz="2400" spc="0" dirty="0">
                <a:latin typeface="Bookman Old Style" panose="02050604050505020204" pitchFamily="18" charset="0"/>
                <a:ea typeface="+mn-lt"/>
                <a:cs typeface="+mn-lt"/>
              </a:rPr>
              <a:t>A Database Management System (DBMS) is a software or technology used to manage data from a database.  </a:t>
            </a:r>
          </a:p>
          <a:p>
            <a:pPr marL="0" indent="0">
              <a:buNone/>
            </a:pPr>
            <a:r>
              <a:rPr lang="en-US" sz="2400" spc="0" dirty="0">
                <a:latin typeface="Bookman Old Style" panose="02050604050505020204" pitchFamily="18" charset="0"/>
                <a:ea typeface="+mn-lt"/>
                <a:cs typeface="+mn-lt"/>
              </a:rPr>
              <a:t>It provides many operations such as creating, storing, updating and deleting from the database </a:t>
            </a:r>
          </a:p>
          <a:p>
            <a:pPr marL="0" indent="0">
              <a:buNone/>
            </a:pPr>
            <a:r>
              <a:rPr lang="en-US" sz="2400" spc="0" dirty="0">
                <a:latin typeface="Bookman Old Style" panose="02050604050505020204" pitchFamily="18" charset="0"/>
                <a:ea typeface="+mn-lt"/>
                <a:cs typeface="+mn-lt"/>
              </a:rPr>
              <a:t>It enables you to store, modify, and retrieve data in an organized way. </a:t>
            </a:r>
          </a:p>
          <a:p>
            <a:pPr marL="0" indent="0">
              <a:buNone/>
            </a:pPr>
            <a:r>
              <a:rPr lang="en-US" sz="2400" spc="0" dirty="0">
                <a:latin typeface="Bookman Old Style" panose="02050604050505020204" pitchFamily="18" charset="0"/>
                <a:ea typeface="+mn-lt"/>
                <a:cs typeface="+mn-lt"/>
              </a:rPr>
              <a:t>It also provides security to the database</a:t>
            </a:r>
          </a:p>
        </p:txBody>
      </p:sp>
    </p:spTree>
    <p:extLst>
      <p:ext uri="{BB962C8B-B14F-4D97-AF65-F5344CB8AC3E}">
        <p14:creationId xmlns:p14="http://schemas.microsoft.com/office/powerpoint/2010/main" val="281013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5242790" y="146650"/>
            <a:ext cx="5760720" cy="548640"/>
          </a:xfrm>
        </p:spPr>
        <p:txBody>
          <a:bodyPr/>
          <a:lstStyle/>
          <a:p>
            <a:r>
              <a:rPr lang="en-US" dirty="0"/>
              <a:t>What is DBMS?</a:t>
            </a:r>
          </a:p>
        </p:txBody>
      </p:sp>
      <p:sp>
        <p:nvSpPr>
          <p:cNvPr id="5" name="Footer Placeholder 4">
            <a:extLst>
              <a:ext uri="{FF2B5EF4-FFF2-40B4-BE49-F238E27FC236}">
                <a16:creationId xmlns:a16="http://schemas.microsoft.com/office/drawing/2014/main" id="{241D8BC6-DD9D-7F06-3B9F-9F2B462E4984}"/>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4</a:t>
            </a:fld>
            <a:endParaRPr lang="en-US" dirty="0"/>
          </a:p>
        </p:txBody>
      </p:sp>
      <p:pic>
        <p:nvPicPr>
          <p:cNvPr id="7" name="Picture Placeholder 6" descr="Pipette over three glass jars">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4364966" y="966158"/>
            <a:ext cx="7272539" cy="5451895"/>
          </a:xfrm>
        </p:spPr>
        <p:txBody>
          <a:bodyPr/>
          <a:lstStyle/>
          <a:p>
            <a:pPr marL="0" indent="0">
              <a:buNone/>
            </a:pPr>
            <a:r>
              <a:rPr lang="en-US" sz="2400" spc="0" dirty="0">
                <a:latin typeface="Bookman Old Style" panose="02050604050505020204" pitchFamily="18" charset="0"/>
                <a:ea typeface="+mn-lt"/>
                <a:cs typeface="+mn-lt"/>
              </a:rPr>
              <a:t>A Database Management System (DBMS) is a software or technology used to manage data from a database.  </a:t>
            </a:r>
          </a:p>
          <a:p>
            <a:pPr marL="0" indent="0">
              <a:buNone/>
            </a:pPr>
            <a:r>
              <a:rPr lang="en-US" sz="2400" spc="0" dirty="0">
                <a:latin typeface="Bookman Old Style" panose="02050604050505020204" pitchFamily="18" charset="0"/>
                <a:ea typeface="+mn-lt"/>
                <a:cs typeface="+mn-lt"/>
              </a:rPr>
              <a:t>The database management system DBMS features were developed to address the issues of the file based system</a:t>
            </a:r>
          </a:p>
        </p:txBody>
      </p:sp>
    </p:spTree>
    <p:extLst>
      <p:ext uri="{BB962C8B-B14F-4D97-AF65-F5344CB8AC3E}">
        <p14:creationId xmlns:p14="http://schemas.microsoft.com/office/powerpoint/2010/main" val="1163228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4788-646A-CF90-D67D-14752A71745D}"/>
              </a:ext>
            </a:extLst>
          </p:cNvPr>
          <p:cNvSpPr>
            <a:spLocks noGrp="1"/>
          </p:cNvSpPr>
          <p:nvPr>
            <p:ph type="title"/>
          </p:nvPr>
        </p:nvSpPr>
        <p:spPr>
          <a:xfrm>
            <a:off x="5242790" y="146650"/>
            <a:ext cx="5760720" cy="548640"/>
          </a:xfrm>
        </p:spPr>
        <p:txBody>
          <a:bodyPr/>
          <a:lstStyle/>
          <a:p>
            <a:r>
              <a:rPr lang="en-US" dirty="0"/>
              <a:t>Features</a:t>
            </a:r>
          </a:p>
        </p:txBody>
      </p:sp>
      <p:sp>
        <p:nvSpPr>
          <p:cNvPr id="4" name="Slide Number Placeholder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a:lstStyle/>
          <a:p>
            <a:fld id="{75DF2D63-3FF5-D547-96B9-BE9CCD1ABA58}" type="slidenum">
              <a:rPr lang="en-US" smtClean="0"/>
              <a:pPr/>
              <a:t>5</a:t>
            </a:fld>
            <a:endParaRPr lang="en-US" dirty="0"/>
          </a:p>
        </p:txBody>
      </p:sp>
      <p:pic>
        <p:nvPicPr>
          <p:cNvPr id="7" name="Picture Placeholder 6" descr="Pipette over three glass jars">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966158"/>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Content Placeholder 2">
            <a:extLst>
              <a:ext uri="{FF2B5EF4-FFF2-40B4-BE49-F238E27FC236}">
                <a16:creationId xmlns:a16="http://schemas.microsoft.com/office/drawing/2014/main" id="{77C9C890-ADC6-0AA7-BBC0-05E856AA7C3C}"/>
              </a:ext>
            </a:extLst>
          </p:cNvPr>
          <p:cNvSpPr>
            <a:spLocks noGrp="1"/>
          </p:cNvSpPr>
          <p:nvPr>
            <p:ph idx="1"/>
          </p:nvPr>
        </p:nvSpPr>
        <p:spPr>
          <a:xfrm>
            <a:off x="4364966" y="966158"/>
            <a:ext cx="7272539" cy="5451895"/>
          </a:xfrm>
        </p:spPr>
        <p:txBody>
          <a:bodyPr/>
          <a:lstStyle/>
          <a:p>
            <a:pPr marL="0" indent="0">
              <a:buNone/>
            </a:pPr>
            <a:r>
              <a:rPr lang="en-US" sz="2400" spc="0" dirty="0">
                <a:latin typeface="Bookman Old Style" panose="02050604050505020204" pitchFamily="18" charset="0"/>
                <a:ea typeface="+mn-lt"/>
                <a:cs typeface="+mn-lt"/>
              </a:rPr>
              <a:t>A Database Management System (DBMS) is a software or technology has the following features (just some)</a:t>
            </a:r>
          </a:p>
          <a:p>
            <a:pPr marL="342900" indent="-342900">
              <a:buFont typeface="Arial" panose="020B0604020202020204" pitchFamily="34" charset="0"/>
              <a:buChar char="•"/>
            </a:pPr>
            <a:r>
              <a:rPr lang="en-US" sz="2400" dirty="0">
                <a:latin typeface="Bookman Old Style" panose="02050604050505020204" pitchFamily="18" charset="0"/>
                <a:ea typeface="+mn-lt"/>
                <a:cs typeface="+mn-lt"/>
              </a:rPr>
              <a:t>Data management- use of data dictionary</a:t>
            </a:r>
          </a:p>
          <a:p>
            <a:pPr marL="342900" indent="-342900">
              <a:buFont typeface="Arial" panose="020B0604020202020204" pitchFamily="34" charset="0"/>
              <a:buChar char="•"/>
            </a:pPr>
            <a:r>
              <a:rPr lang="en-US" sz="2400" spc="0" dirty="0">
                <a:latin typeface="Bookman Old Style" panose="02050604050505020204" pitchFamily="18" charset="0"/>
                <a:ea typeface="+mn-lt"/>
                <a:cs typeface="+mn-lt"/>
              </a:rPr>
              <a:t>Data Modelling</a:t>
            </a:r>
          </a:p>
          <a:p>
            <a:pPr marL="342900" indent="-342900">
              <a:buFont typeface="Arial" panose="020B0604020202020204" pitchFamily="34" charset="0"/>
              <a:buChar char="•"/>
            </a:pPr>
            <a:r>
              <a:rPr lang="en-US" sz="2400" dirty="0">
                <a:latin typeface="Bookman Old Style" panose="02050604050505020204" pitchFamily="18" charset="0"/>
                <a:ea typeface="+mn-lt"/>
                <a:cs typeface="+mn-lt"/>
              </a:rPr>
              <a:t>Logical Schema</a:t>
            </a:r>
          </a:p>
          <a:p>
            <a:pPr marL="342900" indent="-342900">
              <a:buFont typeface="Arial" panose="020B0604020202020204" pitchFamily="34" charset="0"/>
              <a:buChar char="•"/>
            </a:pPr>
            <a:r>
              <a:rPr lang="en-US" sz="2400" spc="0" dirty="0">
                <a:latin typeface="Bookman Old Style" panose="02050604050505020204" pitchFamily="18" charset="0"/>
                <a:ea typeface="+mn-lt"/>
                <a:cs typeface="+mn-lt"/>
              </a:rPr>
              <a:t>Data Integrity</a:t>
            </a:r>
          </a:p>
          <a:p>
            <a:pPr marL="342900" indent="-342900">
              <a:buFont typeface="Arial" panose="020B0604020202020204" pitchFamily="34" charset="0"/>
              <a:buChar char="•"/>
            </a:pPr>
            <a:r>
              <a:rPr lang="en-US" sz="2400" dirty="0">
                <a:latin typeface="Bookman Old Style" panose="02050604050505020204" pitchFamily="18" charset="0"/>
                <a:ea typeface="+mn-lt"/>
                <a:cs typeface="+mn-lt"/>
              </a:rPr>
              <a:t>Data Security </a:t>
            </a:r>
            <a:endParaRPr lang="en-US" sz="2400" spc="0" dirty="0">
              <a:latin typeface="Bookman Old Style" panose="02050604050505020204" pitchFamily="18" charset="0"/>
              <a:ea typeface="+mn-lt"/>
              <a:cs typeface="+mn-lt"/>
            </a:endParaRPr>
          </a:p>
        </p:txBody>
      </p:sp>
    </p:spTree>
    <p:extLst>
      <p:ext uri="{BB962C8B-B14F-4D97-AF65-F5344CB8AC3E}">
        <p14:creationId xmlns:p14="http://schemas.microsoft.com/office/powerpoint/2010/main" val="2554473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White DNA structure">
            <a:extLst>
              <a:ext uri="{FF2B5EF4-FFF2-40B4-BE49-F238E27FC236}">
                <a16:creationId xmlns:a16="http://schemas.microsoft.com/office/drawing/2014/main" id="{7F21F877-E428-8BB2-045F-D9FA57744C27}"/>
              </a:ext>
            </a:extLst>
          </p:cNvPr>
          <p:cNvPicPr>
            <a:picLocks noGrp="1" noChangeAspect="1"/>
          </p:cNvPicPr>
          <p:nvPr>
            <p:ph type="pic" sz="quarter" idx="10"/>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03924A06-2533-68FE-6815-A6208AD97D3D}"/>
              </a:ext>
            </a:extLst>
          </p:cNvPr>
          <p:cNvSpPr>
            <a:spLocks noGrp="1"/>
          </p:cNvSpPr>
          <p:nvPr>
            <p:ph type="title"/>
          </p:nvPr>
        </p:nvSpPr>
        <p:spPr>
          <a:xfrm>
            <a:off x="2040636" y="2967228"/>
            <a:ext cx="8110728" cy="457200"/>
          </a:xfrm>
        </p:spPr>
        <p:txBody>
          <a:bodyPr/>
          <a:lstStyle/>
          <a:p>
            <a:r>
              <a:rPr lang="en-US" dirty="0"/>
              <a:t>Data management</a:t>
            </a:r>
          </a:p>
        </p:txBody>
      </p:sp>
    </p:spTree>
    <p:extLst>
      <p:ext uri="{BB962C8B-B14F-4D97-AF65-F5344CB8AC3E}">
        <p14:creationId xmlns:p14="http://schemas.microsoft.com/office/powerpoint/2010/main" val="2924417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278147" y="281796"/>
            <a:ext cx="10058400" cy="632604"/>
          </a:xfrm>
        </p:spPr>
        <p:txBody>
          <a:bodyPr/>
          <a:lstStyle/>
          <a:p>
            <a:r>
              <a:rPr lang="en-US" dirty="0"/>
              <a:t>Data management </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7</a:t>
            </a:fld>
            <a:endParaRPr lang="en-US" dirty="0"/>
          </a:p>
        </p:txBody>
      </p:sp>
      <p:sp>
        <p:nvSpPr>
          <p:cNvPr id="7" name="Content Placeholder 6">
            <a:extLst>
              <a:ext uri="{FF2B5EF4-FFF2-40B4-BE49-F238E27FC236}">
                <a16:creationId xmlns:a16="http://schemas.microsoft.com/office/drawing/2014/main" id="{EEE19CC1-882D-4334-B764-88F2B17039A9}"/>
              </a:ext>
            </a:extLst>
          </p:cNvPr>
          <p:cNvSpPr>
            <a:spLocks noGrp="1"/>
          </p:cNvSpPr>
          <p:nvPr>
            <p:ph idx="1"/>
          </p:nvPr>
        </p:nvSpPr>
        <p:spPr>
          <a:xfrm>
            <a:off x="649224" y="1173193"/>
            <a:ext cx="8356753" cy="5719313"/>
          </a:xfrm>
        </p:spPr>
        <p:txBody>
          <a:bodyPr/>
          <a:lstStyle/>
          <a:p>
            <a:pPr marL="0" indent="0">
              <a:lnSpc>
                <a:spcPct val="150000"/>
              </a:lnSpc>
              <a:buNone/>
            </a:pPr>
            <a:r>
              <a:rPr lang="en-US" dirty="0">
                <a:latin typeface="Bookman Old Style" panose="02050604050505020204" pitchFamily="18" charset="0"/>
              </a:rPr>
              <a:t>Data management in a Database Management System (DBMS) refers to the process of efficiently and securely storing, organizing, retrieving, and manipulating data within a database.</a:t>
            </a:r>
          </a:p>
          <a:p>
            <a:pPr marL="0" indent="0">
              <a:lnSpc>
                <a:spcPct val="150000"/>
              </a:lnSpc>
              <a:buNone/>
            </a:pPr>
            <a:endParaRPr lang="en-US" dirty="0">
              <a:latin typeface="Bookman Old Style" panose="02050604050505020204" pitchFamily="18" charset="0"/>
            </a:endParaRPr>
          </a:p>
          <a:p>
            <a:pPr marL="0" indent="0">
              <a:lnSpc>
                <a:spcPct val="150000"/>
              </a:lnSpc>
              <a:buNone/>
            </a:pPr>
            <a:r>
              <a:rPr lang="en-US" dirty="0">
                <a:latin typeface="Bookman Old Style" panose="02050604050505020204" pitchFamily="18" charset="0"/>
              </a:rPr>
              <a:t>It uses the data dictionary to help with this management process </a:t>
            </a:r>
          </a:p>
        </p:txBody>
      </p:sp>
    </p:spTree>
    <p:extLst>
      <p:ext uri="{BB962C8B-B14F-4D97-AF65-F5344CB8AC3E}">
        <p14:creationId xmlns:p14="http://schemas.microsoft.com/office/powerpoint/2010/main" val="1263875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278147" y="281796"/>
            <a:ext cx="10058400" cy="632604"/>
          </a:xfrm>
        </p:spPr>
        <p:txBody>
          <a:bodyPr/>
          <a:lstStyle/>
          <a:p>
            <a:r>
              <a:rPr lang="en-US" dirty="0"/>
              <a:t>Data management </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8</a:t>
            </a:fld>
            <a:endParaRPr lang="en-US" dirty="0"/>
          </a:p>
        </p:txBody>
      </p:sp>
      <p:sp>
        <p:nvSpPr>
          <p:cNvPr id="7" name="Content Placeholder 6">
            <a:extLst>
              <a:ext uri="{FF2B5EF4-FFF2-40B4-BE49-F238E27FC236}">
                <a16:creationId xmlns:a16="http://schemas.microsoft.com/office/drawing/2014/main" id="{EEE19CC1-882D-4334-B764-88F2B17039A9}"/>
              </a:ext>
            </a:extLst>
          </p:cNvPr>
          <p:cNvSpPr>
            <a:spLocks noGrp="1"/>
          </p:cNvSpPr>
          <p:nvPr>
            <p:ph idx="1"/>
          </p:nvPr>
        </p:nvSpPr>
        <p:spPr>
          <a:xfrm>
            <a:off x="649224" y="1173193"/>
            <a:ext cx="8356753" cy="5719313"/>
          </a:xfrm>
        </p:spPr>
        <p:txBody>
          <a:bodyPr/>
          <a:lstStyle/>
          <a:p>
            <a:pPr marL="0" indent="0">
              <a:lnSpc>
                <a:spcPct val="150000"/>
              </a:lnSpc>
              <a:buNone/>
            </a:pPr>
            <a:r>
              <a:rPr lang="en-US" dirty="0">
                <a:latin typeface="Bookman Old Style" panose="02050604050505020204" pitchFamily="18" charset="0"/>
              </a:rPr>
              <a:t>A data dictionary contains </a:t>
            </a:r>
            <a:r>
              <a:rPr lang="en-US" b="1" u="sng" dirty="0">
                <a:latin typeface="Bookman Old Style" panose="02050604050505020204" pitchFamily="18" charset="0"/>
              </a:rPr>
              <a:t>metadata</a:t>
            </a:r>
            <a:r>
              <a:rPr lang="en-US" dirty="0">
                <a:latin typeface="Bookman Old Style" panose="02050604050505020204" pitchFamily="18" charset="0"/>
              </a:rPr>
              <a:t> </a:t>
            </a:r>
            <a:r>
              <a:rPr lang="en-US" dirty="0" err="1">
                <a:latin typeface="Bookman Old Style" panose="02050604050505020204" pitchFamily="18" charset="0"/>
              </a:rPr>
              <a:t>i.e</a:t>
            </a:r>
            <a:r>
              <a:rPr lang="en-US" dirty="0">
                <a:latin typeface="Bookman Old Style" panose="02050604050505020204" pitchFamily="18" charset="0"/>
              </a:rPr>
              <a:t> data about the database. </a:t>
            </a:r>
          </a:p>
          <a:p>
            <a:pPr marL="0" indent="0">
              <a:lnSpc>
                <a:spcPct val="150000"/>
              </a:lnSpc>
              <a:buNone/>
            </a:pPr>
            <a:r>
              <a:rPr lang="en-US" dirty="0">
                <a:latin typeface="Bookman Old Style" panose="02050604050505020204" pitchFamily="18" charset="0"/>
              </a:rPr>
              <a:t>The data dictionary is very important as it contains information such as what is in the database, who is allowed to access it, where is the database physically stored etc. </a:t>
            </a:r>
          </a:p>
          <a:p>
            <a:pPr marL="0" indent="0">
              <a:lnSpc>
                <a:spcPct val="150000"/>
              </a:lnSpc>
              <a:buNone/>
            </a:pPr>
            <a:r>
              <a:rPr lang="en-US" dirty="0">
                <a:latin typeface="Bookman Old Style" panose="02050604050505020204" pitchFamily="18" charset="0"/>
              </a:rPr>
              <a:t>The users of the database normally don't interact with the data dictionary, it is only handled by the database administrators</a:t>
            </a:r>
          </a:p>
          <a:p>
            <a:pPr marL="0" indent="0">
              <a:lnSpc>
                <a:spcPct val="150000"/>
              </a:lnSpc>
              <a:buNone/>
            </a:pPr>
            <a:r>
              <a:rPr lang="en-US" dirty="0">
                <a:latin typeface="Bookman Old Style" panose="02050604050505020204" pitchFamily="18" charset="0"/>
              </a:rPr>
              <a:t> </a:t>
            </a:r>
          </a:p>
        </p:txBody>
      </p:sp>
    </p:spTree>
    <p:extLst>
      <p:ext uri="{BB962C8B-B14F-4D97-AF65-F5344CB8AC3E}">
        <p14:creationId xmlns:p14="http://schemas.microsoft.com/office/powerpoint/2010/main" val="343070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9856F-92A5-9936-EAA5-B01FC81B4FF8}"/>
              </a:ext>
            </a:extLst>
          </p:cNvPr>
          <p:cNvSpPr>
            <a:spLocks noGrp="1"/>
          </p:cNvSpPr>
          <p:nvPr>
            <p:ph type="title"/>
          </p:nvPr>
        </p:nvSpPr>
        <p:spPr>
          <a:xfrm>
            <a:off x="1278147" y="281796"/>
            <a:ext cx="10058400" cy="632604"/>
          </a:xfrm>
        </p:spPr>
        <p:txBody>
          <a:bodyPr/>
          <a:lstStyle/>
          <a:p>
            <a:r>
              <a:rPr lang="en-US" dirty="0"/>
              <a:t>Data Dictionary </a:t>
            </a:r>
          </a:p>
        </p:txBody>
      </p:sp>
      <p:sp>
        <p:nvSpPr>
          <p:cNvPr id="4" name="Slide Number Placeholder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a:lstStyle/>
          <a:p>
            <a:fld id="{75DF2D63-3FF5-D547-96B9-BE9CCD1ABA58}" type="slidenum">
              <a:rPr lang="en-US" smtClean="0"/>
              <a:pPr/>
              <a:t>9</a:t>
            </a:fld>
            <a:endParaRPr lang="en-US" dirty="0"/>
          </a:p>
        </p:txBody>
      </p:sp>
      <p:sp>
        <p:nvSpPr>
          <p:cNvPr id="7" name="Content Placeholder 6">
            <a:extLst>
              <a:ext uri="{FF2B5EF4-FFF2-40B4-BE49-F238E27FC236}">
                <a16:creationId xmlns:a16="http://schemas.microsoft.com/office/drawing/2014/main" id="{EEE19CC1-882D-4334-B764-88F2B17039A9}"/>
              </a:ext>
            </a:extLst>
          </p:cNvPr>
          <p:cNvSpPr>
            <a:spLocks noGrp="1"/>
          </p:cNvSpPr>
          <p:nvPr>
            <p:ph idx="1"/>
          </p:nvPr>
        </p:nvSpPr>
        <p:spPr>
          <a:xfrm>
            <a:off x="649224" y="1173193"/>
            <a:ext cx="8356753" cy="5719313"/>
          </a:xfrm>
        </p:spPr>
        <p:txBody>
          <a:bodyPr/>
          <a:lstStyle/>
          <a:p>
            <a:pPr marL="0" indent="0">
              <a:lnSpc>
                <a:spcPct val="150000"/>
              </a:lnSpc>
              <a:buNone/>
            </a:pPr>
            <a:r>
              <a:rPr lang="en-US" dirty="0">
                <a:latin typeface="Bookman Old Style" panose="02050604050505020204" pitchFamily="18" charset="0"/>
              </a:rPr>
              <a:t>A data dictionary contains </a:t>
            </a:r>
            <a:r>
              <a:rPr lang="en-US" b="1" u="sng" dirty="0">
                <a:latin typeface="Bookman Old Style" panose="02050604050505020204" pitchFamily="18" charset="0"/>
              </a:rPr>
              <a:t>metadata</a:t>
            </a:r>
            <a:r>
              <a:rPr lang="en-US" dirty="0">
                <a:latin typeface="Bookman Old Style" panose="02050604050505020204" pitchFamily="18" charset="0"/>
              </a:rPr>
              <a:t> </a:t>
            </a:r>
            <a:r>
              <a:rPr lang="en-US" dirty="0" err="1">
                <a:latin typeface="Bookman Old Style" panose="02050604050505020204" pitchFamily="18" charset="0"/>
              </a:rPr>
              <a:t>i.e</a:t>
            </a:r>
            <a:r>
              <a:rPr lang="en-US" dirty="0">
                <a:latin typeface="Bookman Old Style" panose="02050604050505020204" pitchFamily="18" charset="0"/>
              </a:rPr>
              <a:t> data about the database. </a:t>
            </a:r>
          </a:p>
          <a:p>
            <a:pPr marL="0" indent="0">
              <a:lnSpc>
                <a:spcPct val="150000"/>
              </a:lnSpc>
              <a:buNone/>
            </a:pPr>
            <a:r>
              <a:rPr lang="en-US" dirty="0">
                <a:latin typeface="Bookman Old Style" panose="02050604050505020204" pitchFamily="18" charset="0"/>
              </a:rPr>
              <a:t>The data dictionary is very important as it contains information such as what is in the database, who is allowed to access it, where is the database physically stored etc. </a:t>
            </a:r>
          </a:p>
          <a:p>
            <a:pPr marL="0" indent="0">
              <a:lnSpc>
                <a:spcPct val="150000"/>
              </a:lnSpc>
              <a:buNone/>
            </a:pPr>
            <a:r>
              <a:rPr lang="en-US" dirty="0">
                <a:latin typeface="Bookman Old Style" panose="02050604050505020204" pitchFamily="18" charset="0"/>
              </a:rPr>
              <a:t>The users of the database normally don't interact with the data dictionary, it is only handled by the database administrators</a:t>
            </a:r>
          </a:p>
          <a:p>
            <a:pPr marL="0" indent="0">
              <a:lnSpc>
                <a:spcPct val="150000"/>
              </a:lnSpc>
              <a:buNone/>
            </a:pPr>
            <a:r>
              <a:rPr lang="en-US" dirty="0">
                <a:latin typeface="Bookman Old Style" panose="02050604050505020204" pitchFamily="18" charset="0"/>
              </a:rPr>
              <a:t> </a:t>
            </a:r>
          </a:p>
        </p:txBody>
      </p:sp>
    </p:spTree>
    <p:extLst>
      <p:ext uri="{BB962C8B-B14F-4D97-AF65-F5344CB8AC3E}">
        <p14:creationId xmlns:p14="http://schemas.microsoft.com/office/powerpoint/2010/main" val="2715957868"/>
      </p:ext>
    </p:extLst>
  </p:cSld>
  <p:clrMapOvr>
    <a:masterClrMapping/>
  </p:clrMapOvr>
</p:sld>
</file>

<file path=ppt/theme/theme1.xml><?xml version="1.0" encoding="utf-8"?>
<a:theme xmlns:a="http://schemas.openxmlformats.org/drawingml/2006/main" name="Office Them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Discovery_Win32_EF_v4" id="{D94798B6-E450-4518-8015-6EE17CD1412B}" vid="{16A04E6B-C80A-471C-86D6-D49E9EAD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{A0AFC203-7406-41FE-980D-198630B9F77C}tf67061901_win32</Template>
  <TotalTime>122</TotalTime>
  <Words>1162</Words>
  <Application>Microsoft Office PowerPoint</Application>
  <PresentationFormat>Widescreen</PresentationFormat>
  <Paragraphs>131</Paragraphs>
  <Slides>28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-apple-system</vt:lpstr>
      <vt:lpstr>Arial</vt:lpstr>
      <vt:lpstr>Bookman Old Style</vt:lpstr>
      <vt:lpstr>Calibri</vt:lpstr>
      <vt:lpstr>Daytona Condensed Light</vt:lpstr>
      <vt:lpstr>Posterama</vt:lpstr>
      <vt:lpstr>Office Theme</vt:lpstr>
      <vt:lpstr>DBMS</vt:lpstr>
      <vt:lpstr>Objectives</vt:lpstr>
      <vt:lpstr>What is DBMS?</vt:lpstr>
      <vt:lpstr>What is DBMS?</vt:lpstr>
      <vt:lpstr>Features</vt:lpstr>
      <vt:lpstr>Data management</vt:lpstr>
      <vt:lpstr>Data management </vt:lpstr>
      <vt:lpstr>Data management </vt:lpstr>
      <vt:lpstr>Data Dictionary </vt:lpstr>
      <vt:lpstr>Data Dictionary </vt:lpstr>
      <vt:lpstr>Database Schema</vt:lpstr>
      <vt:lpstr>Data modelling</vt:lpstr>
      <vt:lpstr>Data modelling</vt:lpstr>
      <vt:lpstr>Database Schema</vt:lpstr>
      <vt:lpstr>Database Schema</vt:lpstr>
      <vt:lpstr>“conceptual schema</vt:lpstr>
      <vt:lpstr>“Physical schema</vt:lpstr>
      <vt:lpstr>“Logical schema</vt:lpstr>
      <vt:lpstr>Data integrity</vt:lpstr>
      <vt:lpstr>Database Security Measures</vt:lpstr>
      <vt:lpstr>“components that play essential roles in interacting with and managing databases.</vt:lpstr>
      <vt:lpstr>“components that play essential roles in interacting with and managing databases.</vt:lpstr>
      <vt:lpstr>“components that play essential roles in interacting with and managing databases.</vt:lpstr>
      <vt:lpstr>Query   Processor</vt:lpstr>
      <vt:lpstr>Query   Processor</vt:lpstr>
      <vt:lpstr>Query   Processor</vt:lpstr>
      <vt:lpstr>Query   Processor  example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dc:title>
  <dc:creator>Janet ReidSterling</dc:creator>
  <cp:lastModifiedBy>Janet ReidSterling</cp:lastModifiedBy>
  <cp:revision>17</cp:revision>
  <dcterms:created xsi:type="dcterms:W3CDTF">2023-11-14T05:37:51Z</dcterms:created>
  <dcterms:modified xsi:type="dcterms:W3CDTF">2023-11-14T23:40:58Z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